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notesSlides/notesSlide13.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notesSlides/notesSlide14.xml" ContentType="application/vnd.openxmlformats-officedocument.presentationml.notesSlid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notesSlides/notesSlide15.xml" ContentType="application/vnd.openxmlformats-officedocument.presentationml.notesSlide+xml"/>
  <Override PartName="/ppt/charts/chart16.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9.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5"/>
  </p:notesMasterIdLst>
  <p:handoutMasterIdLst>
    <p:handoutMasterId r:id="rId26"/>
  </p:handoutMasterIdLst>
  <p:sldIdLst>
    <p:sldId id="294" r:id="rId2"/>
    <p:sldId id="374" r:id="rId3"/>
    <p:sldId id="375" r:id="rId4"/>
    <p:sldId id="376" r:id="rId5"/>
    <p:sldId id="377" r:id="rId6"/>
    <p:sldId id="378" r:id="rId7"/>
    <p:sldId id="349" r:id="rId8"/>
    <p:sldId id="291" r:id="rId9"/>
    <p:sldId id="292" r:id="rId10"/>
    <p:sldId id="323" r:id="rId11"/>
    <p:sldId id="296" r:id="rId12"/>
    <p:sldId id="342" r:id="rId13"/>
    <p:sldId id="334" r:id="rId14"/>
    <p:sldId id="313" r:id="rId15"/>
    <p:sldId id="324" r:id="rId16"/>
    <p:sldId id="371" r:id="rId17"/>
    <p:sldId id="325" r:id="rId18"/>
    <p:sldId id="369" r:id="rId19"/>
    <p:sldId id="370" r:id="rId20"/>
    <p:sldId id="330" r:id="rId21"/>
    <p:sldId id="308" r:id="rId22"/>
    <p:sldId id="312" r:id="rId23"/>
    <p:sldId id="33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C00000"/>
    <a:srgbClr val="71AF47"/>
    <a:srgbClr val="727D84"/>
    <a:srgbClr val="7C878E"/>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0" autoAdjust="0"/>
    <p:restoredTop sz="86494" autoAdjust="0"/>
  </p:normalViewPr>
  <p:slideViewPr>
    <p:cSldViewPr snapToGrid="0">
      <p:cViewPr varScale="1">
        <p:scale>
          <a:sx n="59" d="100"/>
          <a:sy n="59" d="100"/>
        </p:scale>
        <p:origin x="828" y="64"/>
      </p:cViewPr>
      <p:guideLst/>
    </p:cSldViewPr>
  </p:slideViewPr>
  <p:notesTextViewPr>
    <p:cViewPr>
      <p:scale>
        <a:sx n="1" d="1"/>
        <a:sy n="1" d="1"/>
      </p:scale>
      <p:origin x="0" y="0"/>
    </p:cViewPr>
  </p:notesTextViewPr>
  <p:notesViewPr>
    <p:cSldViewPr snapToGrid="0">
      <p:cViewPr varScale="1">
        <p:scale>
          <a:sx n="58" d="100"/>
          <a:sy n="58" d="100"/>
        </p:scale>
        <p:origin x="224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098821232708254"/>
          <c:y val="8.3049985156638848E-2"/>
          <c:w val="0.75255097860987241"/>
          <c:h val="0.79038525419669825"/>
        </c:manualLayout>
      </c:layout>
      <c:barChart>
        <c:barDir val="bar"/>
        <c:grouping val="clustered"/>
        <c:varyColors val="0"/>
        <c:ser>
          <c:idx val="0"/>
          <c:order val="0"/>
          <c:tx>
            <c:strRef>
              <c:f>Sheet1!$B$1</c:f>
              <c:strCache>
                <c:ptCount val="1"/>
                <c:pt idx="0">
                  <c:v>Column1</c:v>
                </c:pt>
              </c:strCache>
            </c:strRef>
          </c:tx>
          <c:spPr>
            <a:solidFill>
              <a:srgbClr val="70AD47"/>
            </a:solidFill>
            <a:ln>
              <a:solidFill>
                <a:srgbClr val="002060"/>
              </a:solidFill>
            </a:ln>
          </c:spPr>
          <c:invertIfNegative val="0"/>
          <c:dPt>
            <c:idx val="0"/>
            <c:invertIfNegative val="0"/>
            <c:bubble3D val="0"/>
            <c:spPr>
              <a:solidFill>
                <a:srgbClr val="C00000"/>
              </a:solidFill>
              <a:ln>
                <a:solidFill>
                  <a:srgbClr val="002060"/>
                </a:solidFill>
              </a:ln>
            </c:spPr>
            <c:extLst>
              <c:ext xmlns:c16="http://schemas.microsoft.com/office/drawing/2014/chart" uri="{C3380CC4-5D6E-409C-BE32-E72D297353CC}">
                <c16:uniqueId val="{00000007-1E32-0243-965C-76301411FCB2}"/>
              </c:ext>
            </c:extLst>
          </c:dPt>
          <c:dPt>
            <c:idx val="1"/>
            <c:invertIfNegative val="0"/>
            <c:bubble3D val="0"/>
            <c:spPr>
              <a:solidFill>
                <a:srgbClr val="C00000"/>
              </a:solidFill>
              <a:ln>
                <a:solidFill>
                  <a:srgbClr val="002060"/>
                </a:solidFill>
              </a:ln>
            </c:spPr>
            <c:extLst>
              <c:ext xmlns:c16="http://schemas.microsoft.com/office/drawing/2014/chart" uri="{C3380CC4-5D6E-409C-BE32-E72D297353CC}">
                <c16:uniqueId val="{00000006-1E32-0243-965C-76301411FCB2}"/>
              </c:ext>
            </c:extLst>
          </c:dPt>
          <c:dPt>
            <c:idx val="2"/>
            <c:invertIfNegative val="0"/>
            <c:bubble3D val="0"/>
            <c:spPr>
              <a:solidFill>
                <a:srgbClr val="C00000"/>
              </a:solidFill>
              <a:ln>
                <a:solidFill>
                  <a:srgbClr val="002060"/>
                </a:solidFill>
              </a:ln>
            </c:spPr>
            <c:extLst>
              <c:ext xmlns:c16="http://schemas.microsoft.com/office/drawing/2014/chart" uri="{C3380CC4-5D6E-409C-BE32-E72D297353CC}">
                <c16:uniqueId val="{00000005-1E32-0243-965C-76301411FCB2}"/>
              </c:ext>
            </c:extLst>
          </c:dPt>
          <c:dPt>
            <c:idx val="3"/>
            <c:invertIfNegative val="0"/>
            <c:bubble3D val="0"/>
            <c:spPr>
              <a:solidFill>
                <a:srgbClr val="C00000"/>
              </a:solidFill>
              <a:ln>
                <a:solidFill>
                  <a:srgbClr val="002060"/>
                </a:solidFill>
              </a:ln>
            </c:spPr>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rgbClr val="FFC000"/>
              </a:solidFill>
              <a:ln>
                <a:solidFill>
                  <a:srgbClr val="002060"/>
                </a:solidFill>
              </a:ln>
            </c:spPr>
            <c:extLst>
              <c:ext xmlns:c16="http://schemas.microsoft.com/office/drawing/2014/chart" uri="{C3380CC4-5D6E-409C-BE32-E72D297353CC}">
                <c16:uniqueId val="{0000000D-270F-48B3-B725-80B421DDA313}"/>
              </c:ext>
            </c:extLst>
          </c:dPt>
          <c:dPt>
            <c:idx val="6"/>
            <c:invertIfNegative val="0"/>
            <c:bubble3D val="0"/>
            <c:spPr>
              <a:solidFill>
                <a:srgbClr val="FFC000"/>
              </a:solidFill>
              <a:ln>
                <a:solidFill>
                  <a:srgbClr val="002060"/>
                </a:solidFill>
              </a:ln>
            </c:spPr>
            <c:extLst>
              <c:ext xmlns:c16="http://schemas.microsoft.com/office/drawing/2014/chart" uri="{C3380CC4-5D6E-409C-BE32-E72D297353CC}">
                <c16:uniqueId val="{00000009-1E32-0243-965C-76301411FCB2}"/>
              </c:ext>
            </c:extLst>
          </c:dPt>
          <c:dPt>
            <c:idx val="7"/>
            <c:invertIfNegative val="0"/>
            <c:bubble3D val="0"/>
            <c:spPr>
              <a:solidFill>
                <a:srgbClr val="FFC000"/>
              </a:solidFill>
              <a:ln>
                <a:solidFill>
                  <a:srgbClr val="002060"/>
                </a:solidFill>
              </a:ln>
            </c:spPr>
            <c:extLst>
              <c:ext xmlns:c16="http://schemas.microsoft.com/office/drawing/2014/chart" uri="{C3380CC4-5D6E-409C-BE32-E72D297353CC}">
                <c16:uniqueId val="{0000000C-C053-417C-8561-EACB6AC93808}"/>
              </c:ext>
            </c:extLst>
          </c:dPt>
          <c:dLbls>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Other</c:v>
                </c:pt>
                <c:pt idx="1">
                  <c:v>Hispanic</c:v>
                </c:pt>
                <c:pt idx="2">
                  <c:v>Black</c:v>
                </c:pt>
                <c:pt idx="3">
                  <c:v>White</c:v>
                </c:pt>
                <c:pt idx="5">
                  <c:v>Non-binary/trans</c:v>
                </c:pt>
                <c:pt idx="6">
                  <c:v>Female</c:v>
                </c:pt>
                <c:pt idx="7">
                  <c:v>Male</c:v>
                </c:pt>
                <c:pt idx="9">
                  <c:v>66 and older</c:v>
                </c:pt>
                <c:pt idx="10">
                  <c:v>56-65 years</c:v>
                </c:pt>
                <c:pt idx="11">
                  <c:v>46-55 years</c:v>
                </c:pt>
                <c:pt idx="12">
                  <c:v>36-45 years</c:v>
                </c:pt>
                <c:pt idx="13">
                  <c:v>26-35 years</c:v>
                </c:pt>
                <c:pt idx="14">
                  <c:v>18-25 years</c:v>
                </c:pt>
                <c:pt idx="15">
                  <c:v>12-17 years</c:v>
                </c:pt>
              </c:strCache>
            </c:strRef>
          </c:cat>
          <c:val>
            <c:numRef>
              <c:f>Sheet1!$B$2:$B$17</c:f>
              <c:numCache>
                <c:formatCode>General</c:formatCode>
                <c:ptCount val="16"/>
                <c:pt idx="0">
                  <c:v>1.7</c:v>
                </c:pt>
                <c:pt idx="1">
                  <c:v>4.5</c:v>
                </c:pt>
                <c:pt idx="2">
                  <c:v>2.7</c:v>
                </c:pt>
                <c:pt idx="3">
                  <c:v>91.1</c:v>
                </c:pt>
                <c:pt idx="5">
                  <c:v>0.6</c:v>
                </c:pt>
                <c:pt idx="6">
                  <c:v>71.5</c:v>
                </c:pt>
                <c:pt idx="7">
                  <c:v>27.9</c:v>
                </c:pt>
                <c:pt idx="9">
                  <c:v>10.9</c:v>
                </c:pt>
                <c:pt idx="10">
                  <c:v>24.5</c:v>
                </c:pt>
                <c:pt idx="11">
                  <c:v>29.1</c:v>
                </c:pt>
                <c:pt idx="12">
                  <c:v>19.8</c:v>
                </c:pt>
                <c:pt idx="13">
                  <c:v>10.9</c:v>
                </c:pt>
                <c:pt idx="14">
                  <c:v>3.5</c:v>
                </c:pt>
                <c:pt idx="15">
                  <c:v>1.3</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5.8944373686795226E-2"/>
          <c:y val="3.248422697315758E-2"/>
          <c:w val="0.43242124543606664"/>
          <c:h val="0.75754929666616255"/>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21.3</c:v>
                </c:pt>
                <c:pt idx="1">
                  <c:v>19.3</c:v>
                </c:pt>
                <c:pt idx="2">
                  <c:v>24</c:v>
                </c:pt>
                <c:pt idx="3">
                  <c:v>18.3</c:v>
                </c:pt>
                <c:pt idx="4">
                  <c:v>6.2</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8.5861415206252723E-3"/>
                  <c:y val="2.9755399401042337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157257757544053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59.7</c:v>
                </c:pt>
                <c:pt idx="1">
                  <c:v>74.599999999999994</c:v>
                </c:pt>
                <c:pt idx="2">
                  <c:v>58</c:v>
                </c:pt>
                <c:pt idx="3">
                  <c:v>21</c:v>
                </c:pt>
                <c:pt idx="4">
                  <c:v>93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4.4750414329689521E-2"/>
                  <c:y val="4.701045871658116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16.3</c:v>
                </c:pt>
                <c:pt idx="1">
                  <c:v>2.5</c:v>
                </c:pt>
                <c:pt idx="2">
                  <c:v>13.1</c:v>
                </c:pt>
                <c:pt idx="3">
                  <c:v>56.3</c:v>
                </c:pt>
                <c:pt idx="4">
                  <c:v>0</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dLbl>
              <c:idx val="4"/>
              <c:layout>
                <c:manualLayout>
                  <c:x val="3.170680494495301E-2"/>
                  <c:y val="-4.7010458716581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2.7</c:v>
                </c:pt>
                <c:pt idx="1">
                  <c:v>3.6</c:v>
                </c:pt>
                <c:pt idx="2">
                  <c:v>4.9000000000000004</c:v>
                </c:pt>
                <c:pt idx="3">
                  <c:v>4.4000000000000004</c:v>
                </c:pt>
                <c:pt idx="4">
                  <c:v>0.8</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7.2932350867583999E-4"/>
              <c:y val="0.28728194329946399"/>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18758920276994651"/>
          <c:y val="0.89927213373624137"/>
          <c:w val="0.63276239589854877"/>
          <c:h val="9.3131699055358938E-2"/>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0.11787347359964728"/>
          <c:y val="6.4736566048902003E-2"/>
          <c:w val="0.88212652640035272"/>
          <c:h val="0.74064068202300937"/>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1-4162-4626-91E1-B44BF09FE8AC}"/>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45.3</c:v>
                </c:pt>
                <c:pt idx="1">
                  <c:v>44.9</c:v>
                </c:pt>
                <c:pt idx="2">
                  <c:v>45.7</c:v>
                </c:pt>
                <c:pt idx="3">
                  <c:v>29.1</c:v>
                </c:pt>
                <c:pt idx="4">
                  <c:v>31.9</c:v>
                </c:pt>
              </c:numCache>
            </c:numRef>
          </c:val>
          <c:extLst>
            <c:ext xmlns:c16="http://schemas.microsoft.com/office/drawing/2014/chart" uri="{C3380CC4-5D6E-409C-BE32-E72D297353CC}">
              <c16:uniqueId val="{00000002-4162-4626-91E1-B44BF09FE8AC}"/>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162-4626-91E1-B44BF09FE8AC}"/>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4162-4626-91E1-B44BF09FE8AC}"/>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162-4626-91E1-B44BF09FE8AC}"/>
                </c:ext>
              </c:extLst>
            </c:dLbl>
            <c:dLbl>
              <c:idx val="3"/>
              <c:layout>
                <c:manualLayout>
                  <c:x val="1.0540106016862054E-2"/>
                  <c:y val="-6.1582401914860359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706901330967926"/>
                      <c:h val="5.9333039210554522E-2"/>
                    </c:manualLayout>
                  </c15:layout>
                  <c15:dlblFieldTable/>
                  <c15:showDataLabelsRange val="0"/>
                </c:ext>
                <c:ext xmlns:c16="http://schemas.microsoft.com/office/drawing/2014/chart" uri="{C3380CC4-5D6E-409C-BE32-E72D297353CC}">
                  <c16:uniqueId val="{00000006-4162-4626-91E1-B44BF09FE8A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37.299999999999997</c:v>
                </c:pt>
                <c:pt idx="1">
                  <c:v>46.1</c:v>
                </c:pt>
                <c:pt idx="2">
                  <c:v>34</c:v>
                </c:pt>
                <c:pt idx="3">
                  <c:v>21.7</c:v>
                </c:pt>
                <c:pt idx="4">
                  <c:v>66.3</c:v>
                </c:pt>
              </c:numCache>
            </c:numRef>
          </c:val>
          <c:extLst>
            <c:ext xmlns:c16="http://schemas.microsoft.com/office/drawing/2014/chart" uri="{C3380CC4-5D6E-409C-BE32-E72D297353CC}">
              <c16:uniqueId val="{00000007-4162-4626-91E1-B44BF09FE8AC}"/>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7.7292085642065286E-2"/>
                  <c:y val="4.5222267444489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12.3</c:v>
                </c:pt>
                <c:pt idx="1">
                  <c:v>1.6</c:v>
                </c:pt>
                <c:pt idx="2">
                  <c:v>12.5</c:v>
                </c:pt>
                <c:pt idx="3">
                  <c:v>45.8</c:v>
                </c:pt>
                <c:pt idx="4">
                  <c:v>1</c:v>
                </c:pt>
              </c:numCache>
            </c:numRef>
          </c:val>
          <c:extLst>
            <c:ext xmlns:c16="http://schemas.microsoft.com/office/drawing/2014/chart" uri="{C3380CC4-5D6E-409C-BE32-E72D297353CC}">
              <c16:uniqueId val="{00000008-4162-4626-91E1-B44BF09FE8AC}"/>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162-4626-91E1-B44BF09FE8AC}"/>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162-4626-91E1-B44BF09FE8AC}"/>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162-4626-91E1-B44BF09FE8AC}"/>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4162-4626-91E1-B44BF09FE8AC}"/>
                </c:ext>
              </c:extLst>
            </c:dLbl>
            <c:dLbl>
              <c:idx val="4"/>
              <c:layout>
                <c:manualLayout>
                  <c:x val="8.8027097536796578E-2"/>
                  <c:y val="-3.61778139555917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5.2</c:v>
                </c:pt>
                <c:pt idx="1">
                  <c:v>7.5</c:v>
                </c:pt>
                <c:pt idx="2">
                  <c:v>7.7</c:v>
                </c:pt>
                <c:pt idx="3">
                  <c:v>3.4</c:v>
                </c:pt>
                <c:pt idx="4">
                  <c:v>0.8</c:v>
                </c:pt>
              </c:numCache>
            </c:numRef>
          </c:val>
          <c:extLst>
            <c:ext xmlns:c16="http://schemas.microsoft.com/office/drawing/2014/chart" uri="{C3380CC4-5D6E-409C-BE32-E72D297353CC}">
              <c16:uniqueId val="{0000000D-4162-4626-91E1-B44BF09FE8AC}"/>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1.5647759070493363E-3"/>
              <c:y val="0.33818137405189025"/>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2"/>
            </a:solidFill>
            <a:ln w="9525" cap="flat" cmpd="sng" algn="ctr">
              <a:solidFill>
                <a:schemeClr val="accent6">
                  <a:lumMod val="50000"/>
                </a:schemeClr>
              </a:solidFill>
              <a:round/>
            </a:ln>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C8A1-4109-9463-24BBD6311A8B}"/>
              </c:ext>
            </c:extLst>
          </c:dPt>
          <c:dPt>
            <c:idx val="8"/>
            <c:invertIfNegative val="0"/>
            <c:bubble3D val="0"/>
            <c:extLst>
              <c:ext xmlns:c16="http://schemas.microsoft.com/office/drawing/2014/chart" uri="{C3380CC4-5D6E-409C-BE32-E72D297353CC}">
                <c16:uniqueId val="{00000006-C8A1-4109-9463-24BBD6311A8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Believe that sufficient mental health supports for students are available in educational settings</c:v>
                </c:pt>
                <c:pt idx="1">
                  <c:v>Are uncomfortable discussing the mental health of themselves or their families</c:v>
                </c:pt>
                <c:pt idx="2">
                  <c:v>Believe that mental health problems are a private matter to be addressed at home</c:v>
                </c:pt>
                <c:pt idx="3">
                  <c:v>Are concerned about access to mental health services for children and youth</c:v>
                </c:pt>
                <c:pt idx="4">
                  <c:v>Are concerned about access to mental health services for adults</c:v>
                </c:pt>
                <c:pt idx="5">
                  <c:v>Would support early identification of mental health problems in children and youth</c:v>
                </c:pt>
                <c:pt idx="6">
                  <c:v>Are concerned about improving mental health in their communities</c:v>
                </c:pt>
              </c:strCache>
            </c:strRef>
          </c:cat>
          <c:val>
            <c:numRef>
              <c:f>Sheet1!$B$2:$B$9</c:f>
              <c:numCache>
                <c:formatCode>0.00</c:formatCode>
                <c:ptCount val="8"/>
                <c:pt idx="0">
                  <c:v>2.2369276765240453</c:v>
                </c:pt>
                <c:pt idx="1">
                  <c:v>2.9988468490388795</c:v>
                </c:pt>
                <c:pt idx="2">
                  <c:v>2.33813288085386</c:v>
                </c:pt>
                <c:pt idx="3">
                  <c:v>3.2726303281088902</c:v>
                </c:pt>
                <c:pt idx="4">
                  <c:v>3.106649</c:v>
                </c:pt>
                <c:pt idx="5">
                  <c:v>3.2531955405406099</c:v>
                </c:pt>
                <c:pt idx="6">
                  <c:v>3.0703064166902077</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9375841377422"/>
          <c:y val="8.3026710079082716E-2"/>
          <c:w val="0.79997582613737583"/>
          <c:h val="0.61634847568625994"/>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2.39</c:v>
                </c:pt>
                <c:pt idx="1">
                  <c:v>2.95</c:v>
                </c:pt>
                <c:pt idx="2">
                  <c:v>2.91</c:v>
                </c:pt>
                <c:pt idx="3">
                  <c:v>2.72</c:v>
                </c:pt>
                <c:pt idx="4">
                  <c:v>3.01</c:v>
                </c:pt>
                <c:pt idx="5">
                  <c:v>2.82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97" b="0" i="0" u="none" strike="noStrike" kern="1200" baseline="0">
                <a:solidFill>
                  <a:srgbClr val="002060"/>
                </a:solidFill>
                <a:latin typeface="+mn-lt"/>
                <a:ea typeface="+mn-ea"/>
                <a:cs typeface="+mn-cs"/>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solidFill>
            <a:srgbClr val="002060"/>
          </a:solidFill>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84941960833087"/>
          <c:y val="6.4313126560640227E-2"/>
          <c:w val="0.72989790046499659"/>
          <c:h val="0.67254265073959418"/>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6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2.31</c:v>
                </c:pt>
                <c:pt idx="1">
                  <c:v>2.84</c:v>
                </c:pt>
                <c:pt idx="2">
                  <c:v>2.83</c:v>
                </c:pt>
                <c:pt idx="3">
                  <c:v>2.65</c:v>
                </c:pt>
                <c:pt idx="4">
                  <c:v>2.88</c:v>
                </c:pt>
                <c:pt idx="5">
                  <c:v>2.73</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600" b="1" i="0" u="none" strike="noStrike" kern="1200" baseline="0">
                <a:solidFill>
                  <a:srgbClr val="002060"/>
                </a:solidFill>
                <a:latin typeface="+mn-lt"/>
                <a:ea typeface="+mn-ea"/>
                <a:cs typeface="Arial Narrow"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98563515432642"/>
          <c:y val="8.5385929229355492E-2"/>
          <c:w val="0.38270022975142437"/>
          <c:h val="0.76001798125138176"/>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solidFill>
                <a:schemeClr val="accent1">
                  <a:lumMod val="50000"/>
                </a:schemeClr>
              </a:solidFill>
              <a:round/>
            </a:ln>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Community post-suicide intervention or support plans in place</c:v>
                </c:pt>
                <c:pt idx="1">
                  <c:v>Regular suicide prevention trainings in community </c:v>
                </c:pt>
                <c:pt idx="2">
                  <c:v>Community support groups for specific populations (veterans, law enforcement, physicians, others)</c:v>
                </c:pt>
                <c:pt idx="3">
                  <c:v>School personnel trained to recognize warning signs</c:v>
                </c:pt>
                <c:pt idx="4">
                  <c:v>Support groups in educational settings</c:v>
                </c:pt>
                <c:pt idx="5">
                  <c:v>Support groups in community settings</c:v>
                </c:pt>
                <c:pt idx="6">
                  <c:v>Crisis hotline numbers and other mental health resources visible in community locations</c:v>
                </c:pt>
              </c:strCache>
            </c:strRef>
          </c:cat>
          <c:val>
            <c:numRef>
              <c:f>Sheet1!$B$2:$B$9</c:f>
              <c:numCache>
                <c:formatCode>0.00</c:formatCode>
                <c:ptCount val="8"/>
                <c:pt idx="0">
                  <c:v>1.8225176567144612</c:v>
                </c:pt>
                <c:pt idx="1">
                  <c:v>1.9353586681912101</c:v>
                </c:pt>
                <c:pt idx="2">
                  <c:v>1.9554093249174496</c:v>
                </c:pt>
                <c:pt idx="3">
                  <c:v>2.3769252465322879</c:v>
                </c:pt>
                <c:pt idx="4">
                  <c:v>2.1394693911427498</c:v>
                </c:pt>
                <c:pt idx="5">
                  <c:v>2.0470355755385219</c:v>
                </c:pt>
                <c:pt idx="6">
                  <c:v>2.2758359100566645</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3"/>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060196075928423"/>
          <c:y val="8.5385929229355492E-2"/>
          <c:w val="0.42273230304045256"/>
          <c:h val="0.76001798125138176"/>
        </c:manualLayout>
      </c:layout>
      <c:barChart>
        <c:barDir val="bar"/>
        <c:grouping val="clustered"/>
        <c:varyColors val="0"/>
        <c:ser>
          <c:idx val="0"/>
          <c:order val="0"/>
          <c:tx>
            <c:strRef>
              <c:f>Sheet1!$B$1</c:f>
              <c:strCache>
                <c:ptCount val="1"/>
                <c:pt idx="0">
                  <c:v>Column1</c:v>
                </c:pt>
              </c:strCache>
            </c:strRef>
          </c:tx>
          <c:spPr>
            <a:solidFill>
              <a:srgbClr val="7030A0"/>
            </a:solidFill>
            <a:ln w="9525" cap="flat" cmpd="sng" algn="ctr">
              <a:solidFill>
                <a:schemeClr val="accent2">
                  <a:lumMod val="50000"/>
                </a:schemeClr>
              </a:solidFill>
              <a:round/>
            </a:ln>
            <a:effectLst/>
          </c:spPr>
          <c:invertIfNegative val="0"/>
          <c:dPt>
            <c:idx val="0"/>
            <c:invertIfNegative val="0"/>
            <c:bubble3D val="0"/>
            <c:extLst>
              <c:ext xmlns:c16="http://schemas.microsoft.com/office/drawing/2014/chart" uri="{C3380CC4-5D6E-409C-BE32-E72D297353CC}">
                <c16:uniqueId val="{00000007-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8"/>
                <c:pt idx="0">
                  <c:v>Develop policies related to or to specifically address behavioral health problems in the community</c:v>
                </c:pt>
                <c:pt idx="1">
                  <c:v>Allocate local funds to address behavioral health problems in the community</c:v>
                </c:pt>
                <c:pt idx="2">
                  <c:v>Collaborate with organizations concerned with preventing other types of problems (HIV, violence)</c:v>
                </c:pt>
                <c:pt idx="3">
                  <c:v>Raise community awareness of priority problems or issues (substance misuse, gambling, mental health, suicide)</c:v>
                </c:pt>
                <c:pt idx="4">
                  <c:v>Develop culturally appropriate programs and strategies</c:v>
                </c:pt>
                <c:pt idx="5">
                  <c:v>Secure support from local policy makers for behavioral health</c:v>
                </c:pt>
                <c:pt idx="6">
                  <c:v>Identify community members as resources to address behavioral health problems</c:v>
                </c:pt>
                <c:pt idx="7">
                  <c:v>Collect data on the nature of local behavioral health problems</c:v>
                </c:pt>
              </c:strCache>
            </c:strRef>
          </c:cat>
          <c:val>
            <c:numRef>
              <c:f>Sheet1!$B$2:$B$10</c:f>
              <c:numCache>
                <c:formatCode>0.00</c:formatCode>
                <c:ptCount val="9"/>
                <c:pt idx="0">
                  <c:v>2.7646957268357002</c:v>
                </c:pt>
                <c:pt idx="1">
                  <c:v>2.5545250527249284</c:v>
                </c:pt>
                <c:pt idx="2">
                  <c:v>3.13</c:v>
                </c:pt>
                <c:pt idx="3">
                  <c:v>3.1049076631994512</c:v>
                </c:pt>
                <c:pt idx="4">
                  <c:v>2.9027601811263</c:v>
                </c:pt>
                <c:pt idx="5">
                  <c:v>2.975316794229053</c:v>
                </c:pt>
                <c:pt idx="6">
                  <c:v>3.1373317410501906</c:v>
                </c:pt>
                <c:pt idx="7">
                  <c:v>2.8866445666971092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7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5"/>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321618355696782"/>
          <c:y val="5.9690544429472331E-2"/>
          <c:w val="0.53895184965183163"/>
          <c:h val="0.7927211982694149"/>
        </c:manualLayout>
      </c:layout>
      <c:barChart>
        <c:barDir val="bar"/>
        <c:grouping val="clustered"/>
        <c:varyColors val="0"/>
        <c:ser>
          <c:idx val="0"/>
          <c:order val="0"/>
          <c:tx>
            <c:strRef>
              <c:f>Sheet1!$B$1</c:f>
              <c:strCache>
                <c:ptCount val="1"/>
                <c:pt idx="0">
                  <c:v>Column1</c:v>
                </c:pt>
              </c:strCache>
            </c:strRef>
          </c:tx>
          <c:spPr>
            <a:solidFill>
              <a:srgbClr val="FFC000"/>
            </a:solidFill>
            <a:ln>
              <a:solidFill>
                <a:srgbClr val="FFC000">
                  <a:lumMod val="50000"/>
                </a:srgbClr>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dLbl>
              <c:idx val="17"/>
              <c:layout>
                <c:manualLayout>
                  <c:x val="-3.3043667857540447E-3"/>
                  <c:y val="-2.33594407271665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E07-48D9-8123-4996641669AF}"/>
                </c:ext>
              </c:extLst>
            </c:dLbl>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Other**</c:v>
                </c:pt>
                <c:pt idx="1">
                  <c:v>Individual with lived experience*</c:v>
                </c:pt>
                <c:pt idx="2">
                  <c:v>Parent</c:v>
                </c:pt>
                <c:pt idx="3">
                  <c:v>Youth </c:v>
                </c:pt>
                <c:pt idx="4">
                  <c:v>Recovery Support Personnel</c:v>
                </c:pt>
                <c:pt idx="5">
                  <c:v>Substance Abuse Treatment Agency/Provider</c:v>
                </c:pt>
                <c:pt idx="6">
                  <c:v>Substance Abuse Prevention Agency/Provider</c:v>
                </c:pt>
                <c:pt idx="7">
                  <c:v>Faith-based Organization</c:v>
                </c:pt>
                <c:pt idx="8">
                  <c:v>Mental Health Service Provider</c:v>
                </c:pt>
                <c:pt idx="9">
                  <c:v>Public Health</c:v>
                </c:pt>
                <c:pt idx="10">
                  <c:v>College/University</c:v>
                </c:pt>
                <c:pt idx="11">
                  <c:v>School</c:v>
                </c:pt>
                <c:pt idx="12">
                  <c:v>Social/Human Service Agency</c:v>
                </c:pt>
                <c:pt idx="13">
                  <c:v>Coalition/Council/Task Force</c:v>
                </c:pt>
                <c:pt idx="14">
                  <c:v>Youth Serving Organization</c:v>
                </c:pt>
                <c:pt idx="15">
                  <c:v>EMS/Rescue/First Responder</c:v>
                </c:pt>
                <c:pt idx="16">
                  <c:v>Law Enforcement</c:v>
                </c:pt>
                <c:pt idx="17">
                  <c:v>Government</c:v>
                </c:pt>
              </c:strCache>
            </c:strRef>
          </c:cat>
          <c:val>
            <c:numRef>
              <c:f>Sheet1!$B$2:$B$19</c:f>
              <c:numCache>
                <c:formatCode>0.0</c:formatCode>
                <c:ptCount val="18"/>
                <c:pt idx="0">
                  <c:v>4.0999999999999996</c:v>
                </c:pt>
                <c:pt idx="1">
                  <c:v>16.7</c:v>
                </c:pt>
                <c:pt idx="2">
                  <c:v>23.9</c:v>
                </c:pt>
                <c:pt idx="3">
                  <c:v>7.8</c:v>
                </c:pt>
                <c:pt idx="4">
                  <c:v>3.3</c:v>
                </c:pt>
                <c:pt idx="5">
                  <c:v>3.6</c:v>
                </c:pt>
                <c:pt idx="6">
                  <c:v>10.199999999999999</c:v>
                </c:pt>
                <c:pt idx="7">
                  <c:v>5</c:v>
                </c:pt>
                <c:pt idx="8">
                  <c:v>12.4</c:v>
                </c:pt>
                <c:pt idx="9">
                  <c:v>6.6</c:v>
                </c:pt>
                <c:pt idx="10">
                  <c:v>2.9</c:v>
                </c:pt>
                <c:pt idx="11">
                  <c:v>27.4</c:v>
                </c:pt>
                <c:pt idx="12">
                  <c:v>16.3</c:v>
                </c:pt>
                <c:pt idx="13">
                  <c:v>21</c:v>
                </c:pt>
                <c:pt idx="14">
                  <c:v>23.5</c:v>
                </c:pt>
                <c:pt idx="15">
                  <c:v>3.7</c:v>
                </c:pt>
                <c:pt idx="16">
                  <c:v>7.8</c:v>
                </c:pt>
                <c:pt idx="17">
                  <c:v>16.100000000000001</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2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9.5449746012848571E-2"/>
          <c:y val="7.6042152938488886E-2"/>
          <c:w val="0.77392220378851162"/>
          <c:h val="0.79038525419669825"/>
        </c:manualLayout>
      </c:layout>
      <c:bar3DChart>
        <c:barDir val="col"/>
        <c:grouping val="stacked"/>
        <c:varyColors val="0"/>
        <c:ser>
          <c:idx val="0"/>
          <c:order val="0"/>
          <c:tx>
            <c:strRef>
              <c:f>Sheet1!$B$1</c:f>
              <c:strCache>
                <c:ptCount val="1"/>
                <c:pt idx="0">
                  <c:v>Alcohol</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15.1</c:v>
                </c:pt>
                <c:pt idx="1">
                  <c:v>29.5</c:v>
                </c:pt>
                <c:pt idx="2">
                  <c:v>47.7</c:v>
                </c:pt>
                <c:pt idx="3">
                  <c:v>48</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Tobacco/Cigarettes</c:v>
                </c:pt>
              </c:strCache>
            </c:strRef>
          </c:tx>
          <c:spPr>
            <a:solidFill>
              <a:schemeClr val="accent1"/>
            </a:solidFill>
            <a:ln>
              <a:noFill/>
            </a:ln>
            <a:effectLst/>
            <a:sp3d/>
          </c:spPr>
          <c:invertIfNegative val="0"/>
          <c:dLbls>
            <c:dLbl>
              <c:idx val="0"/>
              <c:layout>
                <c:manualLayout>
                  <c:x val="7.4908309758580247E-2"/>
                  <c:y val="-4.8429822538144866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rgbClr val="002060"/>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F1-4110-9141-65D05DC6EE89}"/>
                </c:ext>
              </c:extLst>
            </c:dLbl>
            <c:dLbl>
              <c:idx val="1"/>
              <c:layout>
                <c:manualLayout>
                  <c:x val="7.659212114592201E-2"/>
                  <c:y val="-1.541667908211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F1-4110-9141-65D05DC6EE89}"/>
                </c:ext>
              </c:extLst>
            </c:dLbl>
            <c:dLbl>
              <c:idx val="2"/>
              <c:layout>
                <c:manualLayout>
                  <c:x val="7.4904564277764082E-2"/>
                  <c:y val="4.188448885313238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4397143554561076E-2"/>
                      <c:h val="4.4854172713451025E-2"/>
                    </c:manualLayout>
                  </c15:layout>
                </c:ext>
                <c:ext xmlns:c16="http://schemas.microsoft.com/office/drawing/2014/chart" uri="{C3380CC4-5D6E-409C-BE32-E72D297353CC}">
                  <c16:uniqueId val="{00000004-E9F1-4110-9141-65D05DC6EE89}"/>
                </c:ext>
              </c:extLst>
            </c:dLbl>
            <c:dLbl>
              <c:idx val="3"/>
              <c:layout>
                <c:manualLayout>
                  <c:x val="9.6903428090497584E-4"/>
                  <c:y val="-9.5847280023043078E-4"/>
                </c:manualLayout>
              </c:layout>
              <c:tx>
                <c:rich>
                  <a:bodyPr/>
                  <a:lstStyle/>
                  <a:p>
                    <a:fld id="{2035659C-57F3-43DB-81A2-099B5C04F192}" type="VALUE">
                      <a:rPr lang="en-US">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1.9</c:v>
                </c:pt>
                <c:pt idx="1">
                  <c:v>1.9</c:v>
                </c:pt>
                <c:pt idx="2">
                  <c:v>3.1</c:v>
                </c:pt>
                <c:pt idx="3">
                  <c:v>8.5</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Vaping/ENDS</c:v>
                </c:pt>
              </c:strCache>
            </c:strRef>
          </c:tx>
          <c:spPr>
            <a:solidFill>
              <a:schemeClr val="accent3"/>
            </a:solidFill>
            <a:ln>
              <a:noFill/>
            </a:ln>
            <a:effectLst/>
            <a:sp3d/>
          </c:spPr>
          <c:invertIfNegative val="0"/>
          <c:dLbls>
            <c:dLbl>
              <c:idx val="2"/>
              <c:layout>
                <c:manualLayout>
                  <c:x val="7.3909311631146446E-2"/>
                  <c:y val="-8.8642639918452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F1-4110-9141-65D05DC6EE89}"/>
                </c:ext>
              </c:extLst>
            </c:dLbl>
            <c:dLbl>
              <c:idx val="3"/>
              <c:layout>
                <c:manualLayout>
                  <c:x val="7.6479059887799336E-2"/>
                  <c:y val="-3.9890015660021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52.2</c:v>
                </c:pt>
                <c:pt idx="1">
                  <c:v>13.3</c:v>
                </c:pt>
                <c:pt idx="2">
                  <c:v>2</c:v>
                </c:pt>
                <c:pt idx="3">
                  <c:v>0.2</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Marijuana/Hashish/  THC</c:v>
                </c:pt>
              </c:strCache>
            </c:strRef>
          </c:tx>
          <c:spPr>
            <a:solidFill>
              <a:srgbClr val="FFFF00"/>
            </a:solidFill>
            <a:ln>
              <a:noFill/>
            </a:ln>
            <a:effectLst/>
            <a:sp3d/>
          </c:spPr>
          <c:invertIfNegative val="0"/>
          <c:dLbls>
            <c:dLbl>
              <c:idx val="0"/>
              <c:layout>
                <c:manualLayout>
                  <c:x val="-2.6826353063655228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F1-4110-9141-65D05DC6EE89}"/>
                </c:ext>
              </c:extLst>
            </c:dLbl>
            <c:dLbl>
              <c:idx val="1"/>
              <c:layout>
                <c:manualLayout>
                  <c:x val="-1.5487127653477579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D3-BD45-9FD3-084831431887}"/>
                </c:ext>
              </c:extLst>
            </c:dLbl>
            <c:dLbl>
              <c:idx val="2"/>
              <c:layout>
                <c:manualLayout>
                  <c:x val="-2.212446807639677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3-7C4C-A551-D5E78D103BC0}"/>
                </c:ext>
              </c:extLst>
            </c:dLbl>
            <c:dLbl>
              <c:idx val="3"/>
              <c:layout>
                <c:manualLayout>
                  <c:x val="7.5942236672228977E-2"/>
                  <c:y val="-0.109789371417682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23.4</c:v>
                </c:pt>
                <c:pt idx="1">
                  <c:v>24.5</c:v>
                </c:pt>
                <c:pt idx="2">
                  <c:v>4.2</c:v>
                </c:pt>
                <c:pt idx="3">
                  <c:v>0.2</c:v>
                </c:pt>
              </c:numCache>
            </c:numRef>
          </c:val>
          <c:extLst>
            <c:ext xmlns:c16="http://schemas.microsoft.com/office/drawing/2014/chart" uri="{C3380CC4-5D6E-409C-BE32-E72D297353CC}">
              <c16:uniqueId val="{0000000D-E9F1-4110-9141-65D05DC6EE89}"/>
            </c:ext>
          </c:extLst>
        </c:ser>
        <c:ser>
          <c:idx val="4"/>
          <c:order val="4"/>
          <c:tx>
            <c:strRef>
              <c:f>Sheet1!$F$1</c:f>
              <c:strCache>
                <c:ptCount val="1"/>
                <c:pt idx="0">
                  <c:v>Cocaine/Crack</c:v>
                </c:pt>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1904521248286793E-2"/>
                  <c:y val="-3.971104923618312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Sheet1!$F$2:$F$5</c:f>
              <c:numCache>
                <c:formatCode>0.0</c:formatCode>
                <c:ptCount val="4"/>
                <c:pt idx="0">
                  <c:v>0.4</c:v>
                </c:pt>
                <c:pt idx="1">
                  <c:v>0.8</c:v>
                </c:pt>
                <c:pt idx="2">
                  <c:v>0.9</c:v>
                </c:pt>
                <c:pt idx="3">
                  <c:v>0</c:v>
                </c:pt>
              </c:numCache>
            </c:numRef>
          </c:val>
          <c:extLst>
            <c:ext xmlns:c16="http://schemas.microsoft.com/office/drawing/2014/chart" uri="{C3380CC4-5D6E-409C-BE32-E72D297353CC}">
              <c16:uniqueId val="{00000010-E9F1-4110-9141-65D05DC6EE89}"/>
            </c:ext>
          </c:extLst>
        </c:ser>
        <c:ser>
          <c:idx val="5"/>
          <c:order val="5"/>
          <c:tx>
            <c:strRef>
              <c:f>Sheet1!$G$1</c:f>
              <c:strCache>
                <c:ptCount val="1"/>
                <c:pt idx="0">
                  <c:v>Heroin/Fentanyl</c:v>
                </c:pt>
              </c:strCache>
            </c:strRef>
          </c:tx>
          <c:spPr>
            <a:solidFill>
              <a:srgbClr val="7030A0"/>
            </a:solidFill>
            <a:ln>
              <a:noFill/>
            </a:ln>
            <a:effectLst/>
            <a:sp3d/>
          </c:spPr>
          <c:invertIfNegative val="0"/>
          <c:dLbls>
            <c:dLbl>
              <c:idx val="0"/>
              <c:layout>
                <c:manualLayout>
                  <c:x val="7.4116968055926477E-2"/>
                  <c:y val="-6.5676263166355622E-2"/>
                </c:manualLayout>
              </c:layout>
              <c:tx>
                <c:rich>
                  <a:bodyPr/>
                  <a:lstStyle/>
                  <a:p>
                    <a:fld id="{568D8612-CF79-4E8F-96E2-29E92257F53B}"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2CC-5A4D-997A-D8928D8F125E}"/>
                </c:ext>
              </c:extLst>
            </c:dLbl>
            <c:dLbl>
              <c:idx val="3"/>
              <c:layout>
                <c:manualLayout>
                  <c:x val="7.5223191459746111E-2"/>
                  <c:y val="-0.24527412763524839"/>
                </c:manualLayout>
              </c:layout>
              <c:tx>
                <c:rich>
                  <a:bodyPr/>
                  <a:lstStyle/>
                  <a:p>
                    <a:fld id="{5850C617-43A9-4E93-B018-FAD3591FE87A}"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bg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Sheet1!$G$2:$G$5</c:f>
              <c:numCache>
                <c:formatCode>0.0</c:formatCode>
                <c:ptCount val="4"/>
                <c:pt idx="0">
                  <c:v>2.4</c:v>
                </c:pt>
                <c:pt idx="1">
                  <c:v>13.3</c:v>
                </c:pt>
                <c:pt idx="2">
                  <c:v>18.2</c:v>
                </c:pt>
                <c:pt idx="3">
                  <c:v>1.5</c:v>
                </c:pt>
              </c:numCache>
            </c:numRef>
          </c:val>
          <c:extLst>
            <c:ext xmlns:c16="http://schemas.microsoft.com/office/drawing/2014/chart" uri="{C3380CC4-5D6E-409C-BE32-E72D297353CC}">
              <c16:uniqueId val="{00000000-C0D3-BD45-9FD3-084831431887}"/>
            </c:ext>
          </c:extLst>
        </c:ser>
        <c:ser>
          <c:idx val="6"/>
          <c:order val="6"/>
          <c:tx>
            <c:strRef>
              <c:f>Sheet1!$H$1</c:f>
              <c:strCache>
                <c:ptCount val="1"/>
                <c:pt idx="0">
                  <c:v>Prescription drugs</c:v>
                </c:pt>
              </c:strCache>
            </c:strRef>
          </c:tx>
          <c:spPr>
            <a:solidFill>
              <a:srgbClr val="FF0000"/>
            </a:solidFill>
            <a:ln>
              <a:noFill/>
            </a:ln>
            <a:effectLst/>
            <a:sp3d/>
          </c:spPr>
          <c:invertIfNegative val="0"/>
          <c:dLbls>
            <c:dLbl>
              <c:idx val="0"/>
              <c:layout>
                <c:manualLayout>
                  <c:x val="-1.1062234038197981E-3"/>
                  <c:y val="-4.94171727572267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Sheet1!$H$2:$H$5</c:f>
              <c:numCache>
                <c:formatCode>0.0</c:formatCode>
                <c:ptCount val="4"/>
                <c:pt idx="0">
                  <c:v>4.3</c:v>
                </c:pt>
                <c:pt idx="1">
                  <c:v>16.5</c:v>
                </c:pt>
                <c:pt idx="2">
                  <c:v>23.4</c:v>
                </c:pt>
                <c:pt idx="3">
                  <c:v>36.6</c:v>
                </c:pt>
              </c:numCache>
            </c:numRef>
          </c:val>
          <c:extLst>
            <c:ext xmlns:c16="http://schemas.microsoft.com/office/drawing/2014/chart" uri="{C3380CC4-5D6E-409C-BE32-E72D297353CC}">
              <c16:uniqueId val="{00000000-BD45-4F87-89AC-2E120F2EDF1A}"/>
            </c:ext>
          </c:extLst>
        </c:ser>
        <c:ser>
          <c:idx val="7"/>
          <c:order val="7"/>
          <c:tx>
            <c:strRef>
              <c:f>Sheet1!$I$1</c:f>
              <c:strCache>
                <c:ptCount val="1"/>
                <c:pt idx="0">
                  <c:v>Problem Gambling</c:v>
                </c:pt>
              </c:strCache>
            </c:strRef>
          </c:tx>
          <c:spPr>
            <a:solidFill>
              <a:schemeClr val="bg1"/>
            </a:solidFill>
            <a:ln>
              <a:noFill/>
            </a:ln>
            <a:effectLst/>
            <a:sp3d/>
          </c:spPr>
          <c:invertIfNegative val="0"/>
          <c:dLbls>
            <c:dLbl>
              <c:idx val="0"/>
              <c:layout>
                <c:manualLayout>
                  <c:x val="1.1062234038197981E-3"/>
                  <c:y val="-3.0367272945316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95D-457E-B36F-C5A7ACBB7AD2}"/>
                </c:ext>
              </c:extLst>
            </c:dLbl>
            <c:dLbl>
              <c:idx val="1"/>
              <c:layout>
                <c:manualLayout>
                  <c:x val="0"/>
                  <c:y val="-2.80313288725998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95D-457E-B36F-C5A7ACBB7AD2}"/>
                </c:ext>
              </c:extLst>
            </c:dLbl>
            <c:dLbl>
              <c:idx val="2"/>
              <c:layout>
                <c:manualLayout>
                  <c:x val="1.1062234038197981E-3"/>
                  <c:y val="-2.80313288725998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95D-457E-B36F-C5A7ACBB7AD2}"/>
                </c:ext>
              </c:extLst>
            </c:dLbl>
            <c:dLbl>
              <c:idx val="3"/>
              <c:layout>
                <c:manualLayout>
                  <c:x val="3.3186702114593133E-3"/>
                  <c:y val="-5.139076959976633E-2"/>
                </c:manualLayout>
              </c:layout>
              <c:tx>
                <c:rich>
                  <a:bodyPr/>
                  <a:lstStyle/>
                  <a:p>
                    <a:fld id="{2ADBCA29-7CAE-4968-A9EF-1807CCC99D60}"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12-17 years old</c:v>
                </c:pt>
                <c:pt idx="1">
                  <c:v>18-25 years old</c:v>
                </c:pt>
                <c:pt idx="2">
                  <c:v>26-65 years old</c:v>
                </c:pt>
                <c:pt idx="3">
                  <c:v>66 or older</c:v>
                </c:pt>
              </c:strCache>
            </c:strRef>
          </c:cat>
          <c:val>
            <c:numRef>
              <c:f>Sheet1!$I$2:$I$5</c:f>
              <c:numCache>
                <c:formatCode>0.0</c:formatCode>
                <c:ptCount val="4"/>
                <c:pt idx="0">
                  <c:v>0.1</c:v>
                </c:pt>
                <c:pt idx="1">
                  <c:v>0.2</c:v>
                </c:pt>
                <c:pt idx="2">
                  <c:v>0.5</c:v>
                </c:pt>
                <c:pt idx="3">
                  <c:v>4.8</c:v>
                </c:pt>
              </c:numCache>
            </c:numRef>
          </c:val>
          <c:extLst>
            <c:ext xmlns:c16="http://schemas.microsoft.com/office/drawing/2014/chart" uri="{C3380CC4-5D6E-409C-BE32-E72D297353CC}">
              <c16:uniqueId val="{00000001-BD45-4F87-89AC-2E120F2EDF1A}"/>
            </c:ext>
          </c:extLst>
        </c:ser>
        <c:dLbls>
          <c:showLegendKey val="0"/>
          <c:showVal val="1"/>
          <c:showCatName val="0"/>
          <c:showSerName val="0"/>
          <c:showPercent val="0"/>
          <c:showBubbleSize val="0"/>
        </c:dLbls>
        <c:gapWidth val="150"/>
        <c:shape val="box"/>
        <c:axId val="227730720"/>
        <c:axId val="227731840"/>
        <c:axId val="0"/>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84686958810686153"/>
          <c:y val="2.6100036529015186E-4"/>
          <c:w val="0.15313041189313847"/>
          <c:h val="0.83596191417925425"/>
        </c:manualLayout>
      </c:layout>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6"/>
            </a:solidFill>
            <a:ln w="9525" cap="flat" cmpd="sng" algn="ctr">
              <a:solidFill>
                <a:schemeClr val="accent6">
                  <a:lumMod val="50000"/>
                </a:schemeClr>
              </a:solidFill>
              <a:round/>
            </a:ln>
            <a:effectLst/>
          </c:spPr>
          <c:invertIfNegative val="0"/>
          <c:dPt>
            <c:idx val="0"/>
            <c:invertIfNegative val="0"/>
            <c:bubble3D val="0"/>
            <c:extLst>
              <c:ext xmlns:c16="http://schemas.microsoft.com/office/drawing/2014/chart" uri="{C3380CC4-5D6E-409C-BE32-E72D297353CC}">
                <c16:uniqueId val="{00000000-DCBE-410F-BEC5-BCD6DAD614BB}"/>
              </c:ext>
            </c:extLst>
          </c:dPt>
          <c:dPt>
            <c:idx val="1"/>
            <c:invertIfNegative val="0"/>
            <c:bubble3D val="0"/>
            <c:extLst>
              <c:ext xmlns:c16="http://schemas.microsoft.com/office/drawing/2014/chart" uri="{C3380CC4-5D6E-409C-BE32-E72D297353CC}">
                <c16:uniqueId val="{00000001-DCBE-410F-BEC5-BCD6DAD614B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5"/>
                <c:pt idx="0">
                  <c:v>Believe that prevention programs for youth are effective at preventing substance misuse</c:v>
                </c:pt>
                <c:pt idx="1">
                  <c:v>Feel alcohol and other drug prevention is a good investment for the community</c:v>
                </c:pt>
                <c:pt idx="2">
                  <c:v>Know about the community programs that are working to prevent substance misuse</c:v>
                </c:pt>
                <c:pt idx="3">
                  <c:v>Believe that youth, regardless of socioeconomic, racial and ethnic status, are at risk of substance misuse</c:v>
                </c:pt>
                <c:pt idx="4">
                  <c:v>Are concerned about preventing substance misuse</c:v>
                </c:pt>
              </c:strCache>
            </c:strRef>
          </c:cat>
          <c:val>
            <c:numRef>
              <c:f>Sheet1!$B$2:$B$7</c:f>
              <c:numCache>
                <c:formatCode>0.00</c:formatCode>
                <c:ptCount val="6"/>
                <c:pt idx="0">
                  <c:v>2.9062608902284386</c:v>
                </c:pt>
                <c:pt idx="1">
                  <c:v>3.1914693773139944</c:v>
                </c:pt>
                <c:pt idx="2">
                  <c:v>2.4825844565115616</c:v>
                </c:pt>
                <c:pt idx="3">
                  <c:v>3.3160935400459333</c:v>
                </c:pt>
                <c:pt idx="4">
                  <c:v>3.1230838502679683</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6"/>
            </a:solidFill>
            <a:ln w="9525" cap="flat" cmpd="sng" algn="ctr">
              <a:solidFill>
                <a:schemeClr val="accent6">
                  <a:lumMod val="50000"/>
                </a:schemeClr>
              </a:solidFill>
              <a:round/>
            </a:ln>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93F3-43D8-BFB9-000AF49FC8D0}"/>
              </c:ext>
            </c:extLst>
          </c:dPt>
          <c:dPt>
            <c:idx val="8"/>
            <c:invertIfNegative val="0"/>
            <c:bubble3D val="0"/>
            <c:extLst>
              <c:ext xmlns:c16="http://schemas.microsoft.com/office/drawing/2014/chart" uri="{C3380CC4-5D6E-409C-BE32-E72D297353CC}">
                <c16:uniqueId val="{00000006-93F3-43D8-BFB9-000AF49FC8D0}"/>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Think that it is risky to drink alcohol while taking prescription medications</c:v>
                </c:pt>
                <c:pt idx="1">
                  <c:v>Feel that it is okay for adults to drive after having more than two alcoholic drinks</c:v>
                </c:pt>
                <c:pt idx="2">
                  <c:v>Believe that it is okay for teens to drink if they don't drive</c:v>
                </c:pt>
                <c:pt idx="3">
                  <c:v>Feel that youth should be able to drink at parties with parental supervision</c:v>
                </c:pt>
                <c:pt idx="4">
                  <c:v>Think that the occasional use of marijuana is not harmful for youth</c:v>
                </c:pt>
                <c:pt idx="5">
                  <c:v>Believe the use of alcohol and other drugs is a private matter that should be dealt with at home</c:v>
                </c:pt>
                <c:pt idx="6">
                  <c:v>Are concerned about the legalization of recreational marijuana</c:v>
                </c:pt>
              </c:strCache>
            </c:strRef>
          </c:cat>
          <c:val>
            <c:numRef>
              <c:f>Sheet1!$B$2:$B$9</c:f>
              <c:numCache>
                <c:formatCode>0.00</c:formatCode>
                <c:ptCount val="8"/>
                <c:pt idx="0">
                  <c:v>2.9363169999999998</c:v>
                </c:pt>
                <c:pt idx="1">
                  <c:v>2.0312579999999998</c:v>
                </c:pt>
                <c:pt idx="2">
                  <c:v>1.9297500000000001</c:v>
                </c:pt>
                <c:pt idx="3">
                  <c:v>1.9679357040607819</c:v>
                </c:pt>
                <c:pt idx="4">
                  <c:v>2.35566438184641</c:v>
                </c:pt>
                <c:pt idx="5">
                  <c:v>2.2220360000000001</c:v>
                </c:pt>
                <c:pt idx="6">
                  <c:v>2.78503163816199</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1"/>
            </a:solidFill>
            <a:ln w="9525" cap="flat" cmpd="sng" algn="ctr">
              <a:solidFill>
                <a:schemeClr val="accent6">
                  <a:lumMod val="50000"/>
                </a:schemeClr>
              </a:solidFill>
              <a:round/>
            </a:ln>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Feel it is okay to expand the lottery to online and in-app play</c:v>
                </c:pt>
                <c:pt idx="1">
                  <c:v>Feel casino expansion is good for the community</c:v>
                </c:pt>
                <c:pt idx="2">
                  <c:v>Are concerned about older adults, age 65 and older, being vulnerable to gambling problems</c:v>
                </c:pt>
                <c:pt idx="3">
                  <c:v>Are concerned about residents spending more than they can afford on gambling</c:v>
                </c:pt>
                <c:pt idx="4">
                  <c:v>Are concerned that online gaming with in app purchases can lead to addiction</c:v>
                </c:pt>
                <c:pt idx="5">
                  <c:v>Think that it is okay to give youth under the age of 18 lottery or scratch-off tickets</c:v>
                </c:pt>
                <c:pt idx="6">
                  <c:v>Feel that it is okay for youth to gamble with parental supervision (ex. sports betting, scratch-off tickets)</c:v>
                </c:pt>
              </c:strCache>
            </c:strRef>
          </c:cat>
          <c:val>
            <c:numRef>
              <c:f>Sheet1!$B$2:$B$9</c:f>
              <c:numCache>
                <c:formatCode>0.00</c:formatCode>
                <c:ptCount val="8"/>
                <c:pt idx="0">
                  <c:v>2.3199999999999998</c:v>
                </c:pt>
                <c:pt idx="1">
                  <c:v>2.2599999999999998</c:v>
                </c:pt>
                <c:pt idx="2">
                  <c:v>2.5299999999999998</c:v>
                </c:pt>
                <c:pt idx="3">
                  <c:v>2.5</c:v>
                </c:pt>
                <c:pt idx="4">
                  <c:v>2.5299999999999998</c:v>
                </c:pt>
                <c:pt idx="5">
                  <c:v>2.63</c:v>
                </c:pt>
                <c:pt idx="6">
                  <c:v>2.23</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620517560588943"/>
          <c:y val="8.5385929229355492E-2"/>
          <c:w val="0.6777911243485566"/>
          <c:h val="0.72081341376309738"/>
        </c:manualLayout>
      </c:layout>
      <c:barChart>
        <c:barDir val="bar"/>
        <c:grouping val="clustered"/>
        <c:varyColors val="0"/>
        <c:ser>
          <c:idx val="0"/>
          <c:order val="0"/>
          <c:tx>
            <c:strRef>
              <c:f>Sheet1!$B$1</c:f>
              <c:strCache>
                <c:ptCount val="1"/>
                <c:pt idx="0">
                  <c:v>Column1</c:v>
                </c:pt>
              </c:strCache>
            </c:strRef>
          </c:tx>
          <c:spPr>
            <a:solidFill>
              <a:srgbClr val="4472C4"/>
            </a:solidFill>
            <a:ln>
              <a:no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spPr>
              <a:solidFill>
                <a:srgbClr val="00B0F0"/>
              </a:solidFill>
              <a:ln>
                <a:noFill/>
              </a:ln>
              <a:effectLst>
                <a:outerShdw blurRad="50800" dist="38100" dir="18900000" algn="bl" rotWithShape="0">
                  <a:prstClr val="black">
                    <a:alpha val="40000"/>
                  </a:prstClr>
                </a:outerShdw>
              </a:effectLst>
            </c:spPr>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Important</c:v>
                </c:pt>
                <c:pt idx="1">
                  <c:v>A Little Important</c:v>
                </c:pt>
                <c:pt idx="2">
                  <c:v>Somewhat Important</c:v>
                </c:pt>
                <c:pt idx="3">
                  <c:v>Very Important</c:v>
                </c:pt>
              </c:strCache>
            </c:strRef>
          </c:cat>
          <c:val>
            <c:numRef>
              <c:f>Sheet1!$B$2:$B$5</c:f>
              <c:numCache>
                <c:formatCode>General</c:formatCode>
                <c:ptCount val="4"/>
                <c:pt idx="0">
                  <c:v>7.7</c:v>
                </c:pt>
                <c:pt idx="1">
                  <c:v>30.2</c:v>
                </c:pt>
                <c:pt idx="2">
                  <c:v>39.6</c:v>
                </c:pt>
                <c:pt idx="3">
                  <c:v>22.5</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6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manualLayout>
              <c:xMode val="edge"/>
              <c:yMode val="edge"/>
              <c:x val="0.36077568613137667"/>
              <c:y val="0.92668193511821106"/>
            </c:manualLayout>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97138843130491"/>
          <c:y val="8.5385929229355492E-2"/>
          <c:w val="0.74135273855942452"/>
          <c:h val="0.7331723276441463"/>
        </c:manualLayout>
      </c:layout>
      <c:barChart>
        <c:barDir val="bar"/>
        <c:grouping val="clustered"/>
        <c:varyColors val="0"/>
        <c:ser>
          <c:idx val="0"/>
          <c:order val="0"/>
          <c:tx>
            <c:strRef>
              <c:f>Sheet1!$B$1</c:f>
              <c:strCache>
                <c:ptCount val="1"/>
                <c:pt idx="0">
                  <c:v>Column1</c:v>
                </c:pt>
              </c:strCache>
            </c:strRef>
          </c:tx>
          <c:spPr>
            <a:solidFill>
              <a:srgbClr val="4472C4"/>
            </a:solidFill>
            <a:ln>
              <a:no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0-AA07-4BC1-BA86-4759687EEF4D}"/>
              </c:ext>
            </c:extLst>
          </c:dPt>
          <c:dPt>
            <c:idx val="1"/>
            <c:invertIfNegative val="0"/>
            <c:bubble3D val="0"/>
            <c:spPr>
              <a:solidFill>
                <a:srgbClr val="00B0F0"/>
              </a:solidFill>
              <a:ln>
                <a:noFill/>
              </a:ln>
              <a:effectLst>
                <a:outerShdw blurRad="50800" dist="38100" dir="18900000" algn="bl" rotWithShape="0">
                  <a:prstClr val="black">
                    <a:alpha val="40000"/>
                  </a:prstClr>
                </a:outerShdw>
              </a:effectLst>
            </c:spPr>
            <c:extLst>
              <c:ext xmlns:c16="http://schemas.microsoft.com/office/drawing/2014/chart" uri="{C3380CC4-5D6E-409C-BE32-E72D297353CC}">
                <c16:uniqueId val="{00000001-AA07-4BC1-BA86-4759687EEF4D}"/>
              </c:ext>
            </c:extLst>
          </c:dPt>
          <c:dPt>
            <c:idx val="2"/>
            <c:invertIfNegative val="0"/>
            <c:bubble3D val="0"/>
            <c:extLst>
              <c:ext xmlns:c16="http://schemas.microsoft.com/office/drawing/2014/chart" uri="{C3380CC4-5D6E-409C-BE32-E72D297353CC}">
                <c16:uniqueId val="{00000002-AA07-4BC1-BA86-4759687EEF4D}"/>
              </c:ext>
            </c:extLst>
          </c:dPt>
          <c:dPt>
            <c:idx val="3"/>
            <c:invertIfNegative val="0"/>
            <c:bubble3D val="0"/>
            <c:extLst>
              <c:ext xmlns:c16="http://schemas.microsoft.com/office/drawing/2014/chart" uri="{C3380CC4-5D6E-409C-BE32-E72D297353CC}">
                <c16:uniqueId val="{00000003-AA07-4BC1-BA86-4759687EEF4D}"/>
              </c:ext>
            </c:extLst>
          </c:dPt>
          <c:dPt>
            <c:idx val="4"/>
            <c:invertIfNegative val="0"/>
            <c:bubble3D val="0"/>
            <c:extLst>
              <c:ext xmlns:c16="http://schemas.microsoft.com/office/drawing/2014/chart" uri="{C3380CC4-5D6E-409C-BE32-E72D297353CC}">
                <c16:uniqueId val="{00000004-AA07-4BC1-BA86-4759687EEF4D}"/>
              </c:ext>
            </c:extLst>
          </c:dPt>
          <c:dPt>
            <c:idx val="5"/>
            <c:invertIfNegative val="0"/>
            <c:bubble3D val="0"/>
            <c:extLst>
              <c:ext xmlns:c16="http://schemas.microsoft.com/office/drawing/2014/chart" uri="{C3380CC4-5D6E-409C-BE32-E72D297353CC}">
                <c16:uniqueId val="{00000005-AA07-4BC1-BA86-4759687EEF4D}"/>
              </c:ext>
            </c:extLst>
          </c:dPt>
          <c:dPt>
            <c:idx val="6"/>
            <c:invertIfNegative val="0"/>
            <c:bubble3D val="0"/>
            <c:extLst>
              <c:ext xmlns:c16="http://schemas.microsoft.com/office/drawing/2014/chart" uri="{C3380CC4-5D6E-409C-BE32-E72D297353CC}">
                <c16:uniqueId val="{00000006-AA07-4BC1-BA86-4759687EEF4D}"/>
              </c:ext>
            </c:extLst>
          </c:dPt>
          <c:dLbls>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 ability</c:v>
                </c:pt>
                <c:pt idx="1">
                  <c:v>Low</c:v>
                </c:pt>
                <c:pt idx="2">
                  <c:v>Medium</c:v>
                </c:pt>
                <c:pt idx="3">
                  <c:v>High</c:v>
                </c:pt>
              </c:strCache>
            </c:strRef>
          </c:cat>
          <c:val>
            <c:numRef>
              <c:f>Sheet1!$B$2:$B$5</c:f>
              <c:numCache>
                <c:formatCode>General</c:formatCode>
                <c:ptCount val="4"/>
                <c:pt idx="0">
                  <c:v>9.4</c:v>
                </c:pt>
                <c:pt idx="1">
                  <c:v>56.9</c:v>
                </c:pt>
                <c:pt idx="2">
                  <c:v>29.9</c:v>
                </c:pt>
                <c:pt idx="3">
                  <c:v>3.9</c:v>
                </c:pt>
              </c:numCache>
            </c:numRef>
          </c:val>
          <c:extLst>
            <c:ext xmlns:c16="http://schemas.microsoft.com/office/drawing/2014/chart" uri="{C3380CC4-5D6E-409C-BE32-E72D297353CC}">
              <c16:uniqueId val="{00000007-AA07-4BC1-BA86-4759687EEF4D}"/>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6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manualLayout>
              <c:xMode val="edge"/>
              <c:yMode val="edge"/>
              <c:x val="0.36328179626950929"/>
              <c:y val="0.94169729142751968"/>
            </c:manualLayout>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9.5449746012848571E-2"/>
          <c:y val="7.6042152938488886E-2"/>
          <c:w val="0.77392220378851162"/>
          <c:h val="0.79038525419669825"/>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20.3</c:v>
                </c:pt>
                <c:pt idx="1">
                  <c:v>41.8</c:v>
                </c:pt>
                <c:pt idx="2">
                  <c:v>64.900000000000006</c:v>
                </c:pt>
                <c:pt idx="3">
                  <c:v>86</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1"/>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7.9134170265368782E-4"/>
                  <c:y val="6.2509495520689294E-4"/>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245236488787687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58.6</c:v>
                </c:pt>
                <c:pt idx="1">
                  <c:v>37.5</c:v>
                </c:pt>
                <c:pt idx="2">
                  <c:v>19.600000000000001</c:v>
                </c:pt>
                <c:pt idx="3">
                  <c:v>6.3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17.100000000000001</c:v>
                </c:pt>
                <c:pt idx="1">
                  <c:v>14.5</c:v>
                </c:pt>
                <c:pt idx="2">
                  <c:v>10</c:v>
                </c:pt>
                <c:pt idx="3">
                  <c:v>4</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rgbClr val="FFFF00"/>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3.9</c:v>
                </c:pt>
                <c:pt idx="1">
                  <c:v>6.3</c:v>
                </c:pt>
                <c:pt idx="2">
                  <c:v>5.6</c:v>
                </c:pt>
                <c:pt idx="3">
                  <c:v>3.7</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ext xmlns:c15="http://schemas.microsoft.com/office/drawing/2012/chart" uri="{02D57815-91ED-43cb-92C2-25804820EDAC}">
            <c15:filteredBarSeries>
              <c15:ser>
                <c:idx val="4"/>
                <c:order val="4"/>
                <c:tx>
                  <c:strRef>
                    <c:extLst>
                      <c:ext uri="{02D57815-91ED-43cb-92C2-25804820EDAC}">
                        <c15:formulaRef>
                          <c15:sqref>Sheet1!$F$1</c15:sqref>
                        </c15:formulaRef>
                      </c:ext>
                    </c:extLst>
                    <c:strCache>
                      <c:ptCount val="1"/>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5223191459746194E-2"/>
                        <c:y val="-4.6718881454332985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ysClr val="window" lastClr="FFFFFF"/>
                            </a:solidFill>
                            <a:prstDash val="solid"/>
                            <a:round/>
                          </a:ln>
                          <a:effectLst/>
                        </c:spPr>
                      </c15:leaderLines>
                    </c:ext>
                  </c:extLst>
                </c:dLbls>
                <c:cat>
                  <c:strRef>
                    <c:extLst>
                      <c:ext uri="{02D57815-91ED-43cb-92C2-25804820EDAC}">
                        <c15:formulaRef>
                          <c15:sqref>Sheet1!$A$2:$A$5</c15:sqref>
                        </c15:formulaRef>
                      </c:ext>
                    </c:extLst>
                    <c:strCache>
                      <c:ptCount val="4"/>
                      <c:pt idx="0">
                        <c:v>12-17 years old</c:v>
                      </c:pt>
                      <c:pt idx="1">
                        <c:v>18-25 years old</c:v>
                      </c:pt>
                      <c:pt idx="2">
                        <c:v>26-65 years old</c:v>
                      </c:pt>
                      <c:pt idx="3">
                        <c:v>66 or older</c:v>
                      </c:pt>
                    </c:strCache>
                  </c:strRef>
                </c:cat>
                <c:val>
                  <c:numRef>
                    <c:extLst>
                      <c:ext uri="{02D57815-91ED-43cb-92C2-25804820EDAC}">
                        <c15:formulaRef>
                          <c15:sqref>Sheet1!$F$2:$F$5</c15:sqref>
                        </c15:formulaRef>
                      </c:ext>
                    </c:extLst>
                    <c:numCache>
                      <c:formatCode>General</c:formatCode>
                      <c:ptCount val="4"/>
                    </c:numCache>
                  </c:numRef>
                </c:val>
                <c:extLst>
                  <c:ext xmlns:c16="http://schemas.microsoft.com/office/drawing/2014/chart" uri="{C3380CC4-5D6E-409C-BE32-E72D297353CC}">
                    <c16:uniqueId val="{00000010-E9F1-4110-9141-65D05DC6EE89}"/>
                  </c:ext>
                </c:extLst>
              </c15:ser>
            </c15:filteredBarSeries>
          </c:ext>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84686958810686153"/>
          <c:y val="2.6100036529015186E-4"/>
          <c:w val="0.15313041189313847"/>
          <c:h val="0.74953198348873795"/>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_rels/drawing6.xml.rels><?xml version="1.0" encoding="UTF-8" standalone="yes"?>
<Relationships xmlns="http://schemas.openxmlformats.org/package/2006/relationships"><Relationship Id="rId1" Type="http://schemas.openxmlformats.org/officeDocument/2006/relationships/image" Target="../media/image6.png"/></Relationships>
</file>

<file path=ppt/drawings/_rels/drawing7.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0.47269</cdr:x>
      <cdr:y>0.88911</cdr:y>
    </cdr:from>
    <cdr:to>
      <cdr:x>0.54486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94372" y="4833890"/>
          <a:ext cx="808339"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23"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0.62132</cdr:x>
      <cdr:y>0.88911</cdr:y>
    </cdr:from>
    <cdr:to>
      <cdr:x>0.69349</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59075"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0.9209</cdr:x>
      <cdr:y>0.88911</cdr:y>
    </cdr:from>
    <cdr:to>
      <cdr:x>0.99307</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314533"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userShapes>
</file>

<file path=ppt/drawings/drawing2.xml><?xml version="1.0" encoding="utf-8"?>
<c:userShapes xmlns:c="http://schemas.openxmlformats.org/drawingml/2006/chart">
  <cdr:relSizeAnchor xmlns:cdr="http://schemas.openxmlformats.org/drawingml/2006/chartDrawing">
    <cdr:from>
      <cdr:x>0.47269</cdr:x>
      <cdr:y>0.88911</cdr:y>
    </cdr:from>
    <cdr:to>
      <cdr:x>0.54486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94372" y="4833890"/>
          <a:ext cx="808339"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23"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0.62132</cdr:x>
      <cdr:y>0.88911</cdr:y>
    </cdr:from>
    <cdr:to>
      <cdr:x>0.69349</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59075"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0.9209</cdr:x>
      <cdr:y>0.88911</cdr:y>
    </cdr:from>
    <cdr:to>
      <cdr:x>0.99307</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314533"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userShapes>
</file>

<file path=ppt/drawings/drawing3.xml><?xml version="1.0" encoding="utf-8"?>
<c:userShapes xmlns:c="http://schemas.openxmlformats.org/drawingml/2006/chart">
  <cdr:relSizeAnchor xmlns:cdr="http://schemas.openxmlformats.org/drawingml/2006/chartDrawing">
    <cdr:from>
      <cdr:x>0.47269</cdr:x>
      <cdr:y>0.88911</cdr:y>
    </cdr:from>
    <cdr:to>
      <cdr:x>0.54486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94372" y="4833890"/>
          <a:ext cx="808339"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23"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0.62132</cdr:x>
      <cdr:y>0.88911</cdr:y>
    </cdr:from>
    <cdr:to>
      <cdr:x>0.69349</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59075"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0.9209</cdr:x>
      <cdr:y>0.88911</cdr:y>
    </cdr:from>
    <cdr:to>
      <cdr:x>0.99307</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314533"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userShapes>
</file>

<file path=ppt/drawings/drawing4.xml><?xml version="1.0" encoding="utf-8"?>
<c:userShapes xmlns:c="http://schemas.openxmlformats.org/drawingml/2006/chart">
  <cdr:relSizeAnchor xmlns:cdr="http://schemas.openxmlformats.org/drawingml/2006/chartDrawing">
    <cdr:from>
      <cdr:x>0.49385</cdr:x>
      <cdr:y>0</cdr:y>
    </cdr:from>
    <cdr:to>
      <cdr:x>0.67175</cdr:x>
      <cdr:y>0.07314</cdr:y>
    </cdr:to>
    <cdr:sp macro="" textlink="">
      <cdr:nvSpPr>
        <cdr:cNvPr id="3" name="TextBox 2"/>
        <cdr:cNvSpPr txBox="1"/>
      </cdr:nvSpPr>
      <cdr:spPr>
        <a:xfrm xmlns:a="http://schemas.openxmlformats.org/drawingml/2006/main">
          <a:off x="2921233" y="0"/>
          <a:ext cx="1052320" cy="410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rgbClr val="002060"/>
              </a:solidFill>
            </a:rPr>
            <a:t>18-25</a:t>
          </a:r>
          <a:endParaRPr lang="en-US" sz="2400" b="1" dirty="0">
            <a:solidFill>
              <a:srgbClr val="00206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0.46898</cdr:x>
      <cdr:y>0.88911</cdr:y>
    </cdr:from>
    <cdr:to>
      <cdr:x>0.54115</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52775" y="4833881"/>
          <a:ext cx="808383" cy="6028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65"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0.61668</cdr:x>
      <cdr:y>0.88911</cdr:y>
    </cdr:from>
    <cdr:to>
      <cdr:x>0.68885</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07088"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0.91839</cdr:x>
      <cdr:y>0.88911</cdr:y>
    </cdr:from>
    <cdr:to>
      <cdr:x>0.99056</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286392"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userShapes>
</file>

<file path=ppt/drawings/drawing6.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t>
          </a:r>
          <a:r>
            <a:rPr lang="en-US" sz="1200" b="1" dirty="0" smtClean="0">
              <a:solidFill>
                <a:srgbClr val="002060"/>
              </a:solidFill>
              <a:latin typeface="Arial" panose="020B0604020202020204" pitchFamily="34" charset="0"/>
              <a:cs typeface="Arial" panose="020B0604020202020204" pitchFamily="34" charset="0"/>
            </a:rPr>
            <a:t>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Some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little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lot of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0.57063</cdr:x>
      <cdr:y>0.61875</cdr:y>
    </cdr:from>
    <cdr:to>
      <cdr:x>0.96752</cdr:x>
      <cdr:y>0.75086</cdr:y>
    </cdr:to>
    <cdr:sp macro="" textlink="">
      <cdr:nvSpPr>
        <cdr:cNvPr id="7" name="TextBox 6"/>
        <cdr:cNvSpPr txBox="1"/>
      </cdr:nvSpPr>
      <cdr:spPr>
        <a:xfrm xmlns:a="http://schemas.openxmlformats.org/drawingml/2006/main">
          <a:off x="6515100" y="3330779"/>
          <a:ext cx="4531360" cy="711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002060"/>
              </a:solidFill>
            </a:rPr>
            <a:t>** Urban Core communities rank </a:t>
          </a:r>
          <a:r>
            <a:rPr lang="en-US" sz="1600" b="1" dirty="0" smtClean="0">
              <a:solidFill>
                <a:srgbClr val="002060"/>
              </a:solidFill>
            </a:rPr>
            <a:t>significantly lower </a:t>
          </a:r>
          <a:r>
            <a:rPr lang="en-US" sz="1600" dirty="0" smtClean="0">
              <a:solidFill>
                <a:srgbClr val="002060"/>
              </a:solidFill>
            </a:rPr>
            <a:t>than all other community types. </a:t>
          </a:r>
        </a:p>
      </cdr:txBody>
    </cdr:sp>
  </cdr:relSizeAnchor>
  <cdr:relSizeAnchor xmlns:cdr="http://schemas.openxmlformats.org/drawingml/2006/chartDrawing">
    <cdr:from>
      <cdr:x>0.6356</cdr:x>
      <cdr:y>0.31488</cdr:y>
    </cdr:from>
    <cdr:to>
      <cdr:x>1</cdr:x>
      <cdr:y>0.42057</cdr:y>
    </cdr:to>
    <cdr:sp macro="" textlink="">
      <cdr:nvSpPr>
        <cdr:cNvPr id="8" name="TextBox 7"/>
        <cdr:cNvSpPr txBox="1"/>
      </cdr:nvSpPr>
      <cdr:spPr>
        <a:xfrm xmlns:a="http://schemas.openxmlformats.org/drawingml/2006/main">
          <a:off x="7256830" y="1695030"/>
          <a:ext cx="4160460" cy="56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dirty="0" smtClean="0">
              <a:solidFill>
                <a:srgbClr val="002060"/>
              </a:solidFill>
            </a:rPr>
            <a:t>* Rural communities rank </a:t>
          </a:r>
          <a:r>
            <a:rPr lang="en-US" sz="1500" b="1" dirty="0" smtClean="0">
              <a:solidFill>
                <a:srgbClr val="002060"/>
              </a:solidFill>
            </a:rPr>
            <a:t>significantly lower </a:t>
          </a:r>
          <a:r>
            <a:rPr lang="en-US" sz="1500" dirty="0" smtClean="0">
              <a:solidFill>
                <a:srgbClr val="002060"/>
              </a:solidFill>
            </a:rPr>
            <a:t>than </a:t>
          </a:r>
        </a:p>
        <a:p xmlns:a="http://schemas.openxmlformats.org/drawingml/2006/main">
          <a:r>
            <a:rPr lang="en-US" sz="1500" dirty="0" smtClean="0">
              <a:solidFill>
                <a:srgbClr val="002060"/>
              </a:solidFill>
            </a:rPr>
            <a:t>Suburban and Urban Periphery.</a:t>
          </a:r>
          <a:endParaRPr lang="en-US" sz="1500" b="1" dirty="0">
            <a:solidFill>
              <a:srgbClr val="002060"/>
            </a:solidFill>
          </a:endParaRPr>
        </a:p>
      </cdr:txBody>
    </cdr:sp>
  </cdr:relSizeAnchor>
  <cdr:relSizeAnchor xmlns:cdr="http://schemas.openxmlformats.org/drawingml/2006/chartDrawing">
    <cdr:from>
      <cdr:x>0.59978</cdr:x>
      <cdr:y>0.00875</cdr:y>
    </cdr:from>
    <cdr:to>
      <cdr:x>0.74876</cdr:x>
      <cdr:y>0.08802</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47840" y="47085"/>
          <a:ext cx="1700931" cy="426757"/>
        </a:xfrm>
        <a:prstGeom xmlns:a="http://schemas.openxmlformats.org/drawingml/2006/main" prst="rect">
          <a:avLst/>
        </a:prstGeom>
      </cdr:spPr>
    </cdr:pic>
  </cdr:relSizeAnchor>
</c:userShapes>
</file>

<file path=ppt/drawings/drawing7.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ability</a:t>
          </a: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Medium</a:t>
          </a: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Low</a:t>
          </a: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0.62403</cdr:x>
      <cdr:y>0.28259</cdr:y>
    </cdr:from>
    <cdr:to>
      <cdr:x>0.95239</cdr:x>
      <cdr:y>0.41745</cdr:y>
    </cdr:to>
    <cdr:sp macro="" textlink="">
      <cdr:nvSpPr>
        <cdr:cNvPr id="9" name="TextBox 8"/>
        <cdr:cNvSpPr txBox="1"/>
      </cdr:nvSpPr>
      <cdr:spPr>
        <a:xfrm xmlns:a="http://schemas.openxmlformats.org/drawingml/2006/main">
          <a:off x="7124700" y="1532776"/>
          <a:ext cx="3749040" cy="731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*Rural communities rank </a:t>
          </a:r>
          <a:r>
            <a:rPr lang="en-US" sz="1600" b="1" dirty="0" smtClean="0"/>
            <a:t>significantly lower </a:t>
          </a:r>
          <a:r>
            <a:rPr lang="en-US" sz="1600" dirty="0" smtClean="0"/>
            <a:t>than Suburban and Urban Periphery.</a:t>
          </a:r>
          <a:endParaRPr lang="en-US" sz="1600" dirty="0"/>
        </a:p>
      </cdr:txBody>
    </cdr:sp>
  </cdr:relSizeAnchor>
  <cdr:relSizeAnchor xmlns:cdr="http://schemas.openxmlformats.org/drawingml/2006/chartDrawing">
    <cdr:from>
      <cdr:x>0.54572</cdr:x>
      <cdr:y>0.62725</cdr:y>
    </cdr:from>
    <cdr:to>
      <cdr:x>0.98309</cdr:x>
      <cdr:y>0.74525</cdr:y>
    </cdr:to>
    <cdr:sp macro="" textlink="">
      <cdr:nvSpPr>
        <cdr:cNvPr id="10" name="TextBox 9"/>
        <cdr:cNvSpPr txBox="1"/>
      </cdr:nvSpPr>
      <cdr:spPr>
        <a:xfrm xmlns:a="http://schemas.openxmlformats.org/drawingml/2006/main">
          <a:off x="6230620" y="3402216"/>
          <a:ext cx="4993630" cy="64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**Urban Core communities rank </a:t>
          </a:r>
          <a:r>
            <a:rPr lang="en-US" sz="1600" b="1" dirty="0" smtClean="0"/>
            <a:t>significantly lower </a:t>
          </a:r>
          <a:r>
            <a:rPr lang="en-US" sz="1600" dirty="0" smtClean="0"/>
            <a:t>than all other community types. </a:t>
          </a:r>
          <a:endParaRPr lang="en-US" sz="1600" dirty="0"/>
        </a:p>
      </cdr:txBody>
    </cdr:sp>
  </cdr:relSizeAnchor>
  <cdr:relSizeAnchor xmlns:cdr="http://schemas.openxmlformats.org/drawingml/2006/chartDrawing">
    <cdr:from>
      <cdr:x>0.61135</cdr:x>
      <cdr:y>0</cdr:y>
    </cdr:from>
    <cdr:to>
      <cdr:x>0.76032</cdr:x>
      <cdr:y>0.07868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979920" y="0"/>
          <a:ext cx="1700931" cy="426757"/>
        </a:xfrm>
        <a:prstGeom xmlns:a="http://schemas.openxmlformats.org/drawingml/2006/main" prst="rect">
          <a:avLst/>
        </a:prstGeom>
      </cdr:spPr>
    </cdr:pic>
  </cdr:relSizeAnchor>
</c:userShapes>
</file>

<file path=ppt/drawings/drawing8.xml><?xml version="1.0" encoding="utf-8"?>
<c:userShapes xmlns:c="http://schemas.openxmlformats.org/drawingml/2006/chart">
  <cdr:relSizeAnchor xmlns:cdr="http://schemas.openxmlformats.org/drawingml/2006/chartDrawing">
    <cdr:from>
      <cdr:x>0.73579</cdr:x>
      <cdr:y>0.88911</cdr:y>
    </cdr:from>
    <cdr:to>
      <cdr:x>0.80796</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579307" y="4833890"/>
          <a:ext cx="84150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0.54496</cdr:x>
      <cdr:y>0.88911</cdr:y>
    </cdr:from>
    <cdr:to>
      <cdr:x>0.61714</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354254" y="4833890"/>
          <a:ext cx="84161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Not at All</a:t>
          </a:r>
        </a:p>
      </cdr:txBody>
    </cdr:sp>
  </cdr:relSizeAnchor>
  <cdr:relSizeAnchor xmlns:cdr="http://schemas.openxmlformats.org/drawingml/2006/chartDrawing">
    <cdr:from>
      <cdr:x>0.92783</cdr:x>
      <cdr:y>0.88911</cdr:y>
    </cdr:from>
    <cdr:to>
      <cdr:x>1</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2777019" y="4833881"/>
          <a:ext cx="993900"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a:t>
          </a:r>
          <a:br>
            <a:rPr lang="en-US" sz="1200" b="1" dirty="0">
              <a:solidFill>
                <a:srgbClr val="002060"/>
              </a:solidFill>
              <a:latin typeface="Arial" panose="020B0604020202020204" pitchFamily="34" charset="0"/>
              <a:cs typeface="Arial" panose="020B0604020202020204" pitchFamily="34" charset="0"/>
            </a:rPr>
          </a:br>
          <a:r>
            <a:rPr lang="en-US" sz="1200" b="1" dirty="0" smtClean="0">
              <a:solidFill>
                <a:srgbClr val="002060"/>
              </a:solidFill>
              <a:latin typeface="Arial" panose="020B0604020202020204" pitchFamily="34" charset="0"/>
              <a:cs typeface="Arial" panose="020B0604020202020204" pitchFamily="34" charset="0"/>
            </a:rPr>
            <a:t>Much So</a:t>
          </a:r>
          <a:endParaRPr lang="en-US" sz="1200" b="1" dirty="0">
            <a:solidFill>
              <a:srgbClr val="002060"/>
            </a:solidFill>
            <a:latin typeface="Arial" panose="020B0604020202020204" pitchFamily="34" charset="0"/>
            <a:cs typeface="Arial" panose="020B0604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0.49319</cdr:x>
      <cdr:y>0.88911</cdr:y>
    </cdr:from>
    <cdr:to>
      <cdr:x>0.56536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834040" y="4833890"/>
          <a:ext cx="853713"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None</a:t>
          </a:r>
        </a:p>
      </cdr:txBody>
    </cdr:sp>
  </cdr:relSizeAnchor>
  <cdr:relSizeAnchor xmlns:cdr="http://schemas.openxmlformats.org/drawingml/2006/chartDrawing">
    <cdr:from>
      <cdr:x>0.70551</cdr:x>
      <cdr:y>0.88911</cdr:y>
    </cdr:from>
    <cdr:to>
      <cdr:x>0.77769</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345614" y="4833890"/>
          <a:ext cx="853831"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Moderate</a:t>
          </a:r>
        </a:p>
      </cdr:txBody>
    </cdr:sp>
  </cdr:relSizeAnchor>
  <cdr:relSizeAnchor xmlns:cdr="http://schemas.openxmlformats.org/drawingml/2006/chartDrawing">
    <cdr:from>
      <cdr:x>0.60049</cdr:x>
      <cdr:y>0.88911</cdr:y>
    </cdr:from>
    <cdr:to>
      <cdr:x>0.67266</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103343"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Little</a:t>
          </a:r>
        </a:p>
      </cdr:txBody>
    </cdr:sp>
  </cdr:relSizeAnchor>
  <cdr:relSizeAnchor xmlns:cdr="http://schemas.openxmlformats.org/drawingml/2006/chartDrawing">
    <cdr:from>
      <cdr:x>0.81218</cdr:x>
      <cdr:y>0.88911</cdr:y>
    </cdr:from>
    <cdr:to>
      <cdr:x>0.88435</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9607442"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0.91671</cdr:x>
      <cdr:y>0.88911</cdr:y>
    </cdr:from>
    <cdr:to>
      <cdr:x>0.98888</cdr:x>
      <cdr:y>1</cdr:y>
    </cdr:to>
    <cdr:sp macro="" textlink="">
      <cdr:nvSpPr>
        <cdr:cNvPr id="6" name="TextBox 1">
          <a:extLst xmlns:a="http://schemas.openxmlformats.org/drawingml/2006/main">
            <a:ext uri="{FF2B5EF4-FFF2-40B4-BE49-F238E27FC236}">
              <a16:creationId xmlns:a16="http://schemas.microsoft.com/office/drawing/2014/main" id="{5871C77E-E010-4065-97A2-4F6F8BDC3978}"/>
            </a:ext>
          </a:extLst>
        </cdr:cNvPr>
        <cdr:cNvSpPr txBox="1"/>
      </cdr:nvSpPr>
      <cdr:spPr>
        <a:xfrm xmlns:a="http://schemas.openxmlformats.org/drawingml/2006/main">
          <a:off x="10843900"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High</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F9F9C-E471-4E1F-B164-D4EC79BE8633}" type="datetimeFigureOut">
              <a:rPr lang="en-US" smtClean="0"/>
              <a:t>12/2/2020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6AA21D5-DEB2-4FDE-AECF-36096ED2FC38}" type="slidenum">
              <a:rPr lang="en-US" smtClean="0"/>
              <a:t>‹#›</a:t>
            </a:fld>
            <a:endParaRPr lang="en-US" dirty="0"/>
          </a:p>
        </p:txBody>
      </p:sp>
    </p:spTree>
    <p:extLst>
      <p:ext uri="{BB962C8B-B14F-4D97-AF65-F5344CB8AC3E}">
        <p14:creationId xmlns:p14="http://schemas.microsoft.com/office/powerpoint/2010/main" val="1653529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464DEF-ED2B-4FF7-8164-AD9D4F17F81F}" type="datetimeFigureOut">
              <a:rPr lang="en-US" smtClean="0"/>
              <a:t>12/2/2020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2ED8EC-8975-4722-A7AC-0CD57BB4FACA}" type="slidenum">
              <a:rPr lang="en-US" smtClean="0"/>
              <a:t>‹#›</a:t>
            </a:fld>
            <a:endParaRPr lang="en-US" dirty="0"/>
          </a:p>
        </p:txBody>
      </p:sp>
    </p:spTree>
    <p:extLst>
      <p:ext uri="{BB962C8B-B14F-4D97-AF65-F5344CB8AC3E}">
        <p14:creationId xmlns:p14="http://schemas.microsoft.com/office/powerpoint/2010/main" val="18219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5</a:t>
            </a:fld>
            <a:endParaRPr lang="en-US" dirty="0"/>
          </a:p>
        </p:txBody>
      </p:sp>
    </p:spTree>
    <p:extLst>
      <p:ext uri="{BB962C8B-B14F-4D97-AF65-F5344CB8AC3E}">
        <p14:creationId xmlns:p14="http://schemas.microsoft.com/office/powerpoint/2010/main" val="4244497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04571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14389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Kruskal-Wallis/Mann – Whitney U (to detect differences between groups)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98882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TEST: Kruskal-Wallis/Mann – Whitney U (to detect differences between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837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a:t>
            </a:r>
            <a:r>
              <a:rPr lang="en-US" baseline="0" dirty="0" smtClean="0"/>
              <a:t> means</a:t>
            </a:r>
          </a:p>
          <a:p>
            <a:endParaRPr lang="en-US" baseline="0" dirty="0" smtClean="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241313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356693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78389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2040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a:t>
            </a:r>
            <a:r>
              <a:rPr lang="en-US" baseline="0" dirty="0" smtClean="0"/>
              <a:t>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5068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percents</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841768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4353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p>
          <a:p>
            <a:endParaRPr lang="en-US" dirty="0" smtClean="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70479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p>
          <a:p>
            <a:endParaRPr lang="en-US" dirty="0" smtClean="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66428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94670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percents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856743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238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F1A35-20A7-0A47-A5DA-4CD2AF27F0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1568E5-1FE6-2948-A773-D70B8971BF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8A70C0-F999-A94B-8865-30DB5D60B24C}"/>
              </a:ext>
            </a:extLst>
          </p:cNvPr>
          <p:cNvSpPr>
            <a:spLocks noGrp="1"/>
          </p:cNvSpPr>
          <p:nvPr>
            <p:ph type="dt" sz="half" idx="10"/>
          </p:nvPr>
        </p:nvSpPr>
        <p:spPr/>
        <p:txBody>
          <a:bodyPr/>
          <a:lstStyle/>
          <a:p>
            <a:pPr>
              <a:defRPr/>
            </a:pPr>
            <a:fld id="{6BE1E85C-820F-4A1E-902B-319E04E766E7}" type="datetimeFigureOut">
              <a:rPr lang="en-US" smtClean="0"/>
              <a:pPr>
                <a:defRPr/>
              </a:pPr>
              <a:t>12/2/2020</a:t>
            </a:fld>
            <a:endParaRPr lang="en-US" dirty="0"/>
          </a:p>
        </p:txBody>
      </p:sp>
      <p:sp>
        <p:nvSpPr>
          <p:cNvPr id="5" name="Footer Placeholder 4">
            <a:extLst>
              <a:ext uri="{FF2B5EF4-FFF2-40B4-BE49-F238E27FC236}">
                <a16:creationId xmlns:a16="http://schemas.microsoft.com/office/drawing/2014/main" id="{D18EDC9C-DEB7-E44F-9C90-C5F5273A30A3}"/>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19F8BEF1-4ADB-844A-8FAE-362C519D74BB}"/>
              </a:ext>
            </a:extLst>
          </p:cNvPr>
          <p:cNvSpPr>
            <a:spLocks noGrp="1"/>
          </p:cNvSpPr>
          <p:nvPr>
            <p:ph type="sldNum" sz="quarter" idx="12"/>
          </p:nvPr>
        </p:nvSpPr>
        <p:spPr/>
        <p:txBody>
          <a:bodyPr/>
          <a:lstStyle/>
          <a:p>
            <a:pPr>
              <a:defRPr/>
            </a:pPr>
            <a:fld id="{ECB0A9BA-8B80-4F57-96A6-360FE154FDCE}" type="slidenum">
              <a:rPr lang="en-US" smtClean="0"/>
              <a:pPr>
                <a:defRPr/>
              </a:pPr>
              <a:t>‹#›</a:t>
            </a:fld>
            <a:endParaRPr lang="en-US" dirty="0"/>
          </a:p>
        </p:txBody>
      </p:sp>
    </p:spTree>
    <p:extLst>
      <p:ext uri="{BB962C8B-B14F-4D97-AF65-F5344CB8AC3E}">
        <p14:creationId xmlns:p14="http://schemas.microsoft.com/office/powerpoint/2010/main" val="214153329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E79D8-0B3C-1941-A087-D4536FE6A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6A0B12-D1CD-EB4F-923F-9EF22BCE86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D55-6964-4343-B8DC-37EDF6A2E415}"/>
              </a:ext>
            </a:extLst>
          </p:cNvPr>
          <p:cNvSpPr>
            <a:spLocks noGrp="1"/>
          </p:cNvSpPr>
          <p:nvPr>
            <p:ph type="dt" sz="half" idx="10"/>
          </p:nvPr>
        </p:nvSpPr>
        <p:spPr/>
        <p:txBody>
          <a:bodyPr/>
          <a:lstStyle/>
          <a:p>
            <a:pPr>
              <a:defRPr/>
            </a:pPr>
            <a:fld id="{97FB3504-6633-4F86-8D11-74CE272C8293}" type="datetimeFigureOut">
              <a:rPr lang="en-US" smtClean="0"/>
              <a:pPr>
                <a:defRPr/>
              </a:pPr>
              <a:t>12/2/2020</a:t>
            </a:fld>
            <a:endParaRPr lang="en-US" dirty="0"/>
          </a:p>
        </p:txBody>
      </p:sp>
      <p:sp>
        <p:nvSpPr>
          <p:cNvPr id="5" name="Footer Placeholder 4">
            <a:extLst>
              <a:ext uri="{FF2B5EF4-FFF2-40B4-BE49-F238E27FC236}">
                <a16:creationId xmlns:a16="http://schemas.microsoft.com/office/drawing/2014/main" id="{00F33A61-7EC1-6B4A-A607-8355D9293664}"/>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792ECAE7-1233-3844-989B-787F0509A415}"/>
              </a:ext>
            </a:extLst>
          </p:cNvPr>
          <p:cNvSpPr>
            <a:spLocks noGrp="1"/>
          </p:cNvSpPr>
          <p:nvPr>
            <p:ph type="sldNum" sz="quarter" idx="12"/>
          </p:nvPr>
        </p:nvSpPr>
        <p:spPr/>
        <p:txBody>
          <a:bodyPr/>
          <a:lstStyle/>
          <a:p>
            <a:pPr>
              <a:defRPr/>
            </a:pPr>
            <a:fld id="{0EFF87BF-E9D3-47AE-983D-83F2D3D5604C}" type="slidenum">
              <a:rPr lang="en-US" smtClean="0"/>
              <a:pPr>
                <a:defRPr/>
              </a:pPr>
              <a:t>‹#›</a:t>
            </a:fld>
            <a:endParaRPr lang="en-US" dirty="0"/>
          </a:p>
        </p:txBody>
      </p:sp>
    </p:spTree>
    <p:extLst>
      <p:ext uri="{BB962C8B-B14F-4D97-AF65-F5344CB8AC3E}">
        <p14:creationId xmlns:p14="http://schemas.microsoft.com/office/powerpoint/2010/main" val="351052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5EAFF-723D-104E-A3F5-51ED19745F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BA6A46-C8AA-3342-B910-A89B5BC7CC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31268-EA3A-2543-86F2-15613D04CCC2}"/>
              </a:ext>
            </a:extLst>
          </p:cNvPr>
          <p:cNvSpPr>
            <a:spLocks noGrp="1"/>
          </p:cNvSpPr>
          <p:nvPr>
            <p:ph type="dt" sz="half" idx="10"/>
          </p:nvPr>
        </p:nvSpPr>
        <p:spPr/>
        <p:txBody>
          <a:bodyPr/>
          <a:lstStyle/>
          <a:p>
            <a:pPr>
              <a:defRPr/>
            </a:pPr>
            <a:fld id="{2EEFDE52-0CEA-4ED3-9CF6-D350F718559E}" type="datetimeFigureOut">
              <a:rPr lang="en-US" smtClean="0"/>
              <a:pPr>
                <a:defRPr/>
              </a:pPr>
              <a:t>12/2/2020</a:t>
            </a:fld>
            <a:endParaRPr lang="en-US" dirty="0"/>
          </a:p>
        </p:txBody>
      </p:sp>
      <p:sp>
        <p:nvSpPr>
          <p:cNvPr id="5" name="Footer Placeholder 4">
            <a:extLst>
              <a:ext uri="{FF2B5EF4-FFF2-40B4-BE49-F238E27FC236}">
                <a16:creationId xmlns:a16="http://schemas.microsoft.com/office/drawing/2014/main" id="{1026C5FC-C133-1E4B-9C58-B98FB7F65F01}"/>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43A96C18-6EFC-C445-856E-06EA6C2923D1}"/>
              </a:ext>
            </a:extLst>
          </p:cNvPr>
          <p:cNvSpPr>
            <a:spLocks noGrp="1"/>
          </p:cNvSpPr>
          <p:nvPr>
            <p:ph type="sldNum" sz="quarter" idx="12"/>
          </p:nvPr>
        </p:nvSpPr>
        <p:spPr/>
        <p:txBody>
          <a:bodyPr/>
          <a:lstStyle/>
          <a:p>
            <a:pPr>
              <a:defRPr/>
            </a:pPr>
            <a:fld id="{001D3986-63F2-42F8-9D51-2748026CE700}" type="slidenum">
              <a:rPr lang="en-US" smtClean="0"/>
              <a:pPr>
                <a:defRPr/>
              </a:pPr>
              <a:t>‹#›</a:t>
            </a:fld>
            <a:endParaRPr lang="en-US" dirty="0"/>
          </a:p>
        </p:txBody>
      </p:sp>
    </p:spTree>
    <p:extLst>
      <p:ext uri="{BB962C8B-B14F-4D97-AF65-F5344CB8AC3E}">
        <p14:creationId xmlns:p14="http://schemas.microsoft.com/office/powerpoint/2010/main" val="155074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84C5-AEEC-B248-BF7A-3BFC77E5724D}"/>
              </a:ext>
            </a:extLst>
          </p:cNvPr>
          <p:cNvSpPr>
            <a:spLocks noGrp="1"/>
          </p:cNvSpPr>
          <p:nvPr>
            <p:ph type="title"/>
          </p:nvPr>
        </p:nvSpPr>
        <p:spPr>
          <a:xfrm>
            <a:off x="838200" y="365125"/>
            <a:ext cx="9411599" cy="1325563"/>
          </a:xfrm>
        </p:spPr>
        <p:txBody>
          <a:bodyPr>
            <a:normAutofit/>
          </a:bodyPr>
          <a:lstStyle>
            <a:lvl1pPr>
              <a:defRPr sz="4000">
                <a:solidFill>
                  <a:srgbClr val="00206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641E5B0-42C2-D747-8B95-881B42AA1E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B0945-55B3-B340-8A18-63DDFD28DAA4}"/>
              </a:ext>
            </a:extLst>
          </p:cNvPr>
          <p:cNvSpPr>
            <a:spLocks noGrp="1"/>
          </p:cNvSpPr>
          <p:nvPr>
            <p:ph type="dt" sz="half" idx="10"/>
          </p:nvPr>
        </p:nvSpPr>
        <p:spPr/>
        <p:txBody>
          <a:bodyPr/>
          <a:lstStyle/>
          <a:p>
            <a:pPr>
              <a:defRPr/>
            </a:pPr>
            <a:fld id="{CB599BD5-FF6A-425D-8EE3-5661D29BDF74}" type="datetimeFigureOut">
              <a:rPr lang="en-US" smtClean="0"/>
              <a:pPr>
                <a:defRPr/>
              </a:pPr>
              <a:t>12/2/2020</a:t>
            </a:fld>
            <a:endParaRPr lang="en-US" dirty="0"/>
          </a:p>
        </p:txBody>
      </p:sp>
      <p:sp>
        <p:nvSpPr>
          <p:cNvPr id="5" name="Footer Placeholder 4">
            <a:extLst>
              <a:ext uri="{FF2B5EF4-FFF2-40B4-BE49-F238E27FC236}">
                <a16:creationId xmlns:a16="http://schemas.microsoft.com/office/drawing/2014/main" id="{BE3231D9-DC40-9E4D-AB15-364CFF6143B5}"/>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54E68D07-AEC1-A241-9A90-F76C1567B8D7}"/>
              </a:ext>
            </a:extLst>
          </p:cNvPr>
          <p:cNvSpPr>
            <a:spLocks noGrp="1"/>
          </p:cNvSpPr>
          <p:nvPr>
            <p:ph type="sldNum" sz="quarter" idx="12"/>
          </p:nvPr>
        </p:nvSpPr>
        <p:spPr/>
        <p:txBody>
          <a:bodyPr/>
          <a:lstStyle/>
          <a:p>
            <a:pPr>
              <a:defRPr/>
            </a:pPr>
            <a:fld id="{8A8DDBCC-4913-4815-AF45-EB1037B1979B}" type="slidenum">
              <a:rPr lang="en-US" smtClean="0"/>
              <a:pPr>
                <a:defRPr/>
              </a:pPr>
              <a:t>‹#›</a:t>
            </a:fld>
            <a:endParaRPr lang="en-US" dirty="0"/>
          </a:p>
        </p:txBody>
      </p:sp>
      <p:pic>
        <p:nvPicPr>
          <p:cNvPr id="7" name="Picture 6" descr="CPES logo final 022818">
            <a:extLst>
              <a:ext uri="{FF2B5EF4-FFF2-40B4-BE49-F238E27FC236}">
                <a16:creationId xmlns:a16="http://schemas.microsoft.com/office/drawing/2014/main" id="{1349FC60-E200-D547-96C8-7606708E30C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Tree>
    <p:extLst>
      <p:ext uri="{BB962C8B-B14F-4D97-AF65-F5344CB8AC3E}">
        <p14:creationId xmlns:p14="http://schemas.microsoft.com/office/powerpoint/2010/main" val="287278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A797-7A9E-754C-B6A4-992C368208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A0BFED-5BB5-E54C-92BB-5B1D8FED87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E6A352-BF1D-C146-98A8-6EE85FD26B0D}"/>
              </a:ext>
            </a:extLst>
          </p:cNvPr>
          <p:cNvSpPr>
            <a:spLocks noGrp="1"/>
          </p:cNvSpPr>
          <p:nvPr>
            <p:ph type="dt" sz="half" idx="10"/>
          </p:nvPr>
        </p:nvSpPr>
        <p:spPr/>
        <p:txBody>
          <a:bodyPr/>
          <a:lstStyle/>
          <a:p>
            <a:pPr>
              <a:defRPr/>
            </a:pPr>
            <a:fld id="{6CFF1B70-CF99-41AD-AB1E-D46359F3A24E}" type="datetimeFigureOut">
              <a:rPr lang="en-US" smtClean="0"/>
              <a:pPr>
                <a:defRPr/>
              </a:pPr>
              <a:t>12/2/2020</a:t>
            </a:fld>
            <a:endParaRPr lang="en-US" dirty="0"/>
          </a:p>
        </p:txBody>
      </p:sp>
      <p:sp>
        <p:nvSpPr>
          <p:cNvPr id="5" name="Footer Placeholder 4">
            <a:extLst>
              <a:ext uri="{FF2B5EF4-FFF2-40B4-BE49-F238E27FC236}">
                <a16:creationId xmlns:a16="http://schemas.microsoft.com/office/drawing/2014/main" id="{98923F97-D7D4-8148-97CA-85DD3F35BA9D}"/>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A668E277-3E74-FC4C-977B-1ED4DB49A330}"/>
              </a:ext>
            </a:extLst>
          </p:cNvPr>
          <p:cNvSpPr>
            <a:spLocks noGrp="1"/>
          </p:cNvSpPr>
          <p:nvPr>
            <p:ph type="sldNum" sz="quarter" idx="12"/>
          </p:nvPr>
        </p:nvSpPr>
        <p:spPr/>
        <p:txBody>
          <a:bodyPr/>
          <a:lstStyle/>
          <a:p>
            <a:pPr>
              <a:defRPr/>
            </a:pPr>
            <a:fld id="{C1397B7C-07A0-45E6-9B5D-7A269C08A975}" type="slidenum">
              <a:rPr lang="en-US" smtClean="0"/>
              <a:pPr>
                <a:defRPr/>
              </a:pPr>
              <a:t>‹#›</a:t>
            </a:fld>
            <a:endParaRPr lang="en-US" dirty="0"/>
          </a:p>
        </p:txBody>
      </p:sp>
    </p:spTree>
    <p:extLst>
      <p:ext uri="{BB962C8B-B14F-4D97-AF65-F5344CB8AC3E}">
        <p14:creationId xmlns:p14="http://schemas.microsoft.com/office/powerpoint/2010/main" val="405702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31F0-C17D-DF45-AEE9-E4B5B8A254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59C9E-5B5E-5E45-B0C7-FDF565A793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D5CAE1-DEED-6446-B7B9-B948AD2DC3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2F1659-7E6C-6B43-BD0A-ED98A1A1E4B4}"/>
              </a:ext>
            </a:extLst>
          </p:cNvPr>
          <p:cNvSpPr>
            <a:spLocks noGrp="1"/>
          </p:cNvSpPr>
          <p:nvPr>
            <p:ph type="dt" sz="half" idx="10"/>
          </p:nvPr>
        </p:nvSpPr>
        <p:spPr/>
        <p:txBody>
          <a:bodyPr/>
          <a:lstStyle/>
          <a:p>
            <a:pPr>
              <a:defRPr/>
            </a:pPr>
            <a:fld id="{26D5DA7D-CCEE-46AE-83B3-28485995DE3A}" type="datetimeFigureOut">
              <a:rPr lang="en-US" smtClean="0"/>
              <a:pPr>
                <a:defRPr/>
              </a:pPr>
              <a:t>12/2/2020</a:t>
            </a:fld>
            <a:endParaRPr lang="en-US" dirty="0"/>
          </a:p>
        </p:txBody>
      </p:sp>
      <p:sp>
        <p:nvSpPr>
          <p:cNvPr id="6" name="Footer Placeholder 5">
            <a:extLst>
              <a:ext uri="{FF2B5EF4-FFF2-40B4-BE49-F238E27FC236}">
                <a16:creationId xmlns:a16="http://schemas.microsoft.com/office/drawing/2014/main" id="{A44F7A1D-4DA7-8544-8541-52E1878D0010}"/>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2863F8EB-883C-C04B-A1C5-C5F8CE87751C}"/>
              </a:ext>
            </a:extLst>
          </p:cNvPr>
          <p:cNvSpPr>
            <a:spLocks noGrp="1"/>
          </p:cNvSpPr>
          <p:nvPr>
            <p:ph type="sldNum" sz="quarter" idx="12"/>
          </p:nvPr>
        </p:nvSpPr>
        <p:spPr/>
        <p:txBody>
          <a:bodyPr/>
          <a:lstStyle/>
          <a:p>
            <a:pPr>
              <a:defRPr/>
            </a:pPr>
            <a:fld id="{1EA88434-8F3F-4FC0-B273-4EACC686E620}" type="slidenum">
              <a:rPr lang="en-US" smtClean="0"/>
              <a:pPr>
                <a:defRPr/>
              </a:pPr>
              <a:t>‹#›</a:t>
            </a:fld>
            <a:endParaRPr lang="en-US" dirty="0"/>
          </a:p>
        </p:txBody>
      </p:sp>
    </p:spTree>
    <p:extLst>
      <p:ext uri="{BB962C8B-B14F-4D97-AF65-F5344CB8AC3E}">
        <p14:creationId xmlns:p14="http://schemas.microsoft.com/office/powerpoint/2010/main" val="121415184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EEAD-9D64-E049-9E48-F22F9E8700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4986D2-2B6B-E04D-BE5E-CCDFB60E2A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BFB6BC-1E45-E540-BF85-1B6CF71ED5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E683E3-D876-4C47-B652-0A69ADB56B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380633-C4EE-E640-A5A1-8A1F9F2538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97BDBF-BEB0-C942-88B4-B664D86D77B1}"/>
              </a:ext>
            </a:extLst>
          </p:cNvPr>
          <p:cNvSpPr>
            <a:spLocks noGrp="1"/>
          </p:cNvSpPr>
          <p:nvPr>
            <p:ph type="dt" sz="half" idx="10"/>
          </p:nvPr>
        </p:nvSpPr>
        <p:spPr/>
        <p:txBody>
          <a:bodyPr/>
          <a:lstStyle/>
          <a:p>
            <a:pPr>
              <a:defRPr/>
            </a:pPr>
            <a:fld id="{DC591824-92CE-4C81-BDD3-C4E609987244}" type="datetimeFigureOut">
              <a:rPr lang="en-US" smtClean="0"/>
              <a:pPr>
                <a:defRPr/>
              </a:pPr>
              <a:t>12/2/2020</a:t>
            </a:fld>
            <a:endParaRPr lang="en-US" dirty="0"/>
          </a:p>
        </p:txBody>
      </p:sp>
      <p:sp>
        <p:nvSpPr>
          <p:cNvPr id="8" name="Footer Placeholder 7">
            <a:extLst>
              <a:ext uri="{FF2B5EF4-FFF2-40B4-BE49-F238E27FC236}">
                <a16:creationId xmlns:a16="http://schemas.microsoft.com/office/drawing/2014/main" id="{23D856F3-6CAE-2F4C-8F89-F0786F2B9611}"/>
              </a:ext>
            </a:extLst>
          </p:cNvPr>
          <p:cNvSpPr>
            <a:spLocks noGrp="1"/>
          </p:cNvSpPr>
          <p:nvPr>
            <p:ph type="ftr" sz="quarter" idx="11"/>
          </p:nvPr>
        </p:nvSpPr>
        <p:spPr/>
        <p:txBody>
          <a:bodyPr/>
          <a:lstStyle/>
          <a:p>
            <a:pPr>
              <a:defRPr/>
            </a:pPr>
            <a:endParaRPr lang="en-US" dirty="0"/>
          </a:p>
        </p:txBody>
      </p:sp>
      <p:sp>
        <p:nvSpPr>
          <p:cNvPr id="9" name="Slide Number Placeholder 8">
            <a:extLst>
              <a:ext uri="{FF2B5EF4-FFF2-40B4-BE49-F238E27FC236}">
                <a16:creationId xmlns:a16="http://schemas.microsoft.com/office/drawing/2014/main" id="{43A2349A-9699-0345-AA9F-9EBD59F8AB72}"/>
              </a:ext>
            </a:extLst>
          </p:cNvPr>
          <p:cNvSpPr>
            <a:spLocks noGrp="1"/>
          </p:cNvSpPr>
          <p:nvPr>
            <p:ph type="sldNum" sz="quarter" idx="12"/>
          </p:nvPr>
        </p:nvSpPr>
        <p:spPr/>
        <p:txBody>
          <a:bodyPr/>
          <a:lstStyle/>
          <a:p>
            <a:pPr>
              <a:defRPr/>
            </a:pPr>
            <a:fld id="{F874CB5F-201E-43C1-9D35-CAC164F1E416}" type="slidenum">
              <a:rPr lang="en-US" smtClean="0"/>
              <a:pPr>
                <a:defRPr/>
              </a:pPr>
              <a:t>‹#›</a:t>
            </a:fld>
            <a:endParaRPr lang="en-US" dirty="0"/>
          </a:p>
        </p:txBody>
      </p:sp>
    </p:spTree>
    <p:extLst>
      <p:ext uri="{BB962C8B-B14F-4D97-AF65-F5344CB8AC3E}">
        <p14:creationId xmlns:p14="http://schemas.microsoft.com/office/powerpoint/2010/main" val="26375849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E49A-5EFE-5349-A15C-461E50F43E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EB3E3-AF38-3B47-A10F-7DE3AB7CBB26}"/>
              </a:ext>
            </a:extLst>
          </p:cNvPr>
          <p:cNvSpPr>
            <a:spLocks noGrp="1"/>
          </p:cNvSpPr>
          <p:nvPr>
            <p:ph type="dt" sz="half" idx="10"/>
          </p:nvPr>
        </p:nvSpPr>
        <p:spPr/>
        <p:txBody>
          <a:bodyPr/>
          <a:lstStyle/>
          <a:p>
            <a:pPr>
              <a:defRPr/>
            </a:pPr>
            <a:fld id="{7727F9E7-9C69-4864-BF53-B20EF63C0B17}" type="datetimeFigureOut">
              <a:rPr lang="en-US" smtClean="0"/>
              <a:pPr>
                <a:defRPr/>
              </a:pPr>
              <a:t>12/2/2020</a:t>
            </a:fld>
            <a:endParaRPr lang="en-US" dirty="0"/>
          </a:p>
        </p:txBody>
      </p:sp>
      <p:sp>
        <p:nvSpPr>
          <p:cNvPr id="4" name="Footer Placeholder 3">
            <a:extLst>
              <a:ext uri="{FF2B5EF4-FFF2-40B4-BE49-F238E27FC236}">
                <a16:creationId xmlns:a16="http://schemas.microsoft.com/office/drawing/2014/main" id="{621ECCB8-4147-1543-9C4A-D29980DB49DE}"/>
              </a:ext>
            </a:extLst>
          </p:cNvPr>
          <p:cNvSpPr>
            <a:spLocks noGrp="1"/>
          </p:cNvSpPr>
          <p:nvPr>
            <p:ph type="ftr" sz="quarter" idx="11"/>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D05CF28C-756E-1E4C-8549-545DF637E37A}"/>
              </a:ext>
            </a:extLst>
          </p:cNvPr>
          <p:cNvSpPr>
            <a:spLocks noGrp="1"/>
          </p:cNvSpPr>
          <p:nvPr>
            <p:ph type="sldNum" sz="quarter" idx="12"/>
          </p:nvPr>
        </p:nvSpPr>
        <p:spPr/>
        <p:txBody>
          <a:bodyPr/>
          <a:lstStyle/>
          <a:p>
            <a:pPr>
              <a:defRPr/>
            </a:pPr>
            <a:fld id="{703940FE-5D52-48D3-929F-31FE9B4580CA}" type="slidenum">
              <a:rPr lang="en-US" smtClean="0"/>
              <a:pPr>
                <a:defRPr/>
              </a:pPr>
              <a:t>‹#›</a:t>
            </a:fld>
            <a:endParaRPr lang="en-US" dirty="0"/>
          </a:p>
        </p:txBody>
      </p:sp>
    </p:spTree>
    <p:extLst>
      <p:ext uri="{BB962C8B-B14F-4D97-AF65-F5344CB8AC3E}">
        <p14:creationId xmlns:p14="http://schemas.microsoft.com/office/powerpoint/2010/main" val="295224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1B54E-6636-0F47-8F11-26A55539D81E}"/>
              </a:ext>
            </a:extLst>
          </p:cNvPr>
          <p:cNvSpPr>
            <a:spLocks noGrp="1"/>
          </p:cNvSpPr>
          <p:nvPr>
            <p:ph type="dt" sz="half" idx="10"/>
          </p:nvPr>
        </p:nvSpPr>
        <p:spPr/>
        <p:txBody>
          <a:bodyPr/>
          <a:lstStyle/>
          <a:p>
            <a:pPr>
              <a:defRPr/>
            </a:pPr>
            <a:fld id="{6592E7D0-5EB2-4BAF-94EF-6BECA1F4463A}" type="datetimeFigureOut">
              <a:rPr lang="en-US" smtClean="0"/>
              <a:pPr>
                <a:defRPr/>
              </a:pPr>
              <a:t>12/2/2020</a:t>
            </a:fld>
            <a:endParaRPr lang="en-US" dirty="0"/>
          </a:p>
        </p:txBody>
      </p:sp>
      <p:sp>
        <p:nvSpPr>
          <p:cNvPr id="3" name="Footer Placeholder 2">
            <a:extLst>
              <a:ext uri="{FF2B5EF4-FFF2-40B4-BE49-F238E27FC236}">
                <a16:creationId xmlns:a16="http://schemas.microsoft.com/office/drawing/2014/main" id="{15841495-2262-4D46-B628-8C1C42267F26}"/>
              </a:ext>
            </a:extLst>
          </p:cNvPr>
          <p:cNvSpPr>
            <a:spLocks noGrp="1"/>
          </p:cNvSpPr>
          <p:nvPr>
            <p:ph type="ftr" sz="quarter" idx="11"/>
          </p:nvPr>
        </p:nvSpPr>
        <p:spPr/>
        <p:txBody>
          <a:bodyPr/>
          <a:lstStyle/>
          <a:p>
            <a:pPr>
              <a:defRPr/>
            </a:pPr>
            <a:endParaRPr lang="en-US" dirty="0"/>
          </a:p>
        </p:txBody>
      </p:sp>
      <p:sp>
        <p:nvSpPr>
          <p:cNvPr id="4" name="Slide Number Placeholder 3">
            <a:extLst>
              <a:ext uri="{FF2B5EF4-FFF2-40B4-BE49-F238E27FC236}">
                <a16:creationId xmlns:a16="http://schemas.microsoft.com/office/drawing/2014/main" id="{EA7B6E9B-C20F-F941-B3EF-9FA23DD5C9DF}"/>
              </a:ext>
            </a:extLst>
          </p:cNvPr>
          <p:cNvSpPr>
            <a:spLocks noGrp="1"/>
          </p:cNvSpPr>
          <p:nvPr>
            <p:ph type="sldNum" sz="quarter" idx="12"/>
          </p:nvPr>
        </p:nvSpPr>
        <p:spPr/>
        <p:txBody>
          <a:bodyPr/>
          <a:lstStyle/>
          <a:p>
            <a:pPr>
              <a:defRPr/>
            </a:pPr>
            <a:fld id="{E6D6B3A2-E3AF-4D5F-8C79-B3B1A53E74F8}" type="slidenum">
              <a:rPr lang="en-US" smtClean="0"/>
              <a:pPr>
                <a:defRPr/>
              </a:pPr>
              <a:t>‹#›</a:t>
            </a:fld>
            <a:endParaRPr lang="en-US" dirty="0"/>
          </a:p>
        </p:txBody>
      </p:sp>
    </p:spTree>
    <p:extLst>
      <p:ext uri="{BB962C8B-B14F-4D97-AF65-F5344CB8AC3E}">
        <p14:creationId xmlns:p14="http://schemas.microsoft.com/office/powerpoint/2010/main" val="2317260232"/>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32D28-8A4A-8540-BC2F-9332984D1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FBF7A-B70B-954C-BB2A-62F1C1F906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02948D-F8DD-C64C-96A0-FCC3F2617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6503B4-3BCF-3B44-A120-C0FA6830D029}"/>
              </a:ext>
            </a:extLst>
          </p:cNvPr>
          <p:cNvSpPr>
            <a:spLocks noGrp="1"/>
          </p:cNvSpPr>
          <p:nvPr>
            <p:ph type="dt" sz="half" idx="10"/>
          </p:nvPr>
        </p:nvSpPr>
        <p:spPr/>
        <p:txBody>
          <a:bodyPr/>
          <a:lstStyle/>
          <a:p>
            <a:pPr>
              <a:defRPr/>
            </a:pPr>
            <a:fld id="{C2450E62-A96C-4D90-BA2B-E6138C37C0B1}" type="datetimeFigureOut">
              <a:rPr lang="en-US" smtClean="0"/>
              <a:pPr>
                <a:defRPr/>
              </a:pPr>
              <a:t>12/2/2020</a:t>
            </a:fld>
            <a:endParaRPr lang="en-US" dirty="0"/>
          </a:p>
        </p:txBody>
      </p:sp>
      <p:sp>
        <p:nvSpPr>
          <p:cNvPr id="6" name="Footer Placeholder 5">
            <a:extLst>
              <a:ext uri="{FF2B5EF4-FFF2-40B4-BE49-F238E27FC236}">
                <a16:creationId xmlns:a16="http://schemas.microsoft.com/office/drawing/2014/main" id="{9D3ABCF1-A9FF-904F-8BE2-063E92E56973}"/>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0FBF829E-D21A-E347-9174-7D760548817D}"/>
              </a:ext>
            </a:extLst>
          </p:cNvPr>
          <p:cNvSpPr>
            <a:spLocks noGrp="1"/>
          </p:cNvSpPr>
          <p:nvPr>
            <p:ph type="sldNum" sz="quarter" idx="12"/>
          </p:nvPr>
        </p:nvSpPr>
        <p:spPr/>
        <p:txBody>
          <a:bodyPr/>
          <a:lstStyle/>
          <a:p>
            <a:pPr>
              <a:defRPr/>
            </a:pPr>
            <a:fld id="{28323C33-90FD-4910-984E-0DCAC1203953}" type="slidenum">
              <a:rPr lang="en-US" smtClean="0"/>
              <a:pPr>
                <a:defRPr/>
              </a:pPr>
              <a:t>‹#›</a:t>
            </a:fld>
            <a:endParaRPr lang="en-US" dirty="0"/>
          </a:p>
        </p:txBody>
      </p:sp>
    </p:spTree>
    <p:extLst>
      <p:ext uri="{BB962C8B-B14F-4D97-AF65-F5344CB8AC3E}">
        <p14:creationId xmlns:p14="http://schemas.microsoft.com/office/powerpoint/2010/main" val="121957924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D73B-47D3-8E40-9C85-CBA5A7572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229886-FB19-5241-BBF2-2DEFEFC1D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E991A68-3C02-1B47-A93A-B910CCA38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C20DE1-FBD4-F84C-BE86-9D77A5A76BF0}"/>
              </a:ext>
            </a:extLst>
          </p:cNvPr>
          <p:cNvSpPr>
            <a:spLocks noGrp="1"/>
          </p:cNvSpPr>
          <p:nvPr>
            <p:ph type="dt" sz="half" idx="10"/>
          </p:nvPr>
        </p:nvSpPr>
        <p:spPr/>
        <p:txBody>
          <a:bodyPr/>
          <a:lstStyle/>
          <a:p>
            <a:pPr>
              <a:defRPr/>
            </a:pPr>
            <a:fld id="{80DEEF68-23D3-4E0E-8B6C-8FAA9A3B2C27}" type="datetimeFigureOut">
              <a:rPr lang="en-US" smtClean="0"/>
              <a:pPr>
                <a:defRPr/>
              </a:pPr>
              <a:t>12/2/2020</a:t>
            </a:fld>
            <a:endParaRPr lang="en-US" dirty="0"/>
          </a:p>
        </p:txBody>
      </p:sp>
      <p:sp>
        <p:nvSpPr>
          <p:cNvPr id="6" name="Footer Placeholder 5">
            <a:extLst>
              <a:ext uri="{FF2B5EF4-FFF2-40B4-BE49-F238E27FC236}">
                <a16:creationId xmlns:a16="http://schemas.microsoft.com/office/drawing/2014/main" id="{0C7B74C4-2EF9-EC46-AE0A-5B2E86C0E62C}"/>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04E3330C-B419-324B-8282-160569AB44B8}"/>
              </a:ext>
            </a:extLst>
          </p:cNvPr>
          <p:cNvSpPr>
            <a:spLocks noGrp="1"/>
          </p:cNvSpPr>
          <p:nvPr>
            <p:ph type="sldNum" sz="quarter" idx="12"/>
          </p:nvPr>
        </p:nvSpPr>
        <p:spPr/>
        <p:txBody>
          <a:bodyPr/>
          <a:lstStyle/>
          <a:p>
            <a:pPr>
              <a:defRPr/>
            </a:pPr>
            <a:fld id="{E0759F1D-328B-4074-AEE1-300BD2EF2592}" type="slidenum">
              <a:rPr lang="en-US" smtClean="0"/>
              <a:pPr>
                <a:defRPr/>
              </a:pPr>
              <a:t>‹#›</a:t>
            </a:fld>
            <a:endParaRPr lang="en-US" dirty="0"/>
          </a:p>
        </p:txBody>
      </p:sp>
    </p:spTree>
    <p:extLst>
      <p:ext uri="{BB962C8B-B14F-4D97-AF65-F5344CB8AC3E}">
        <p14:creationId xmlns:p14="http://schemas.microsoft.com/office/powerpoint/2010/main" val="264684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D9578-D088-E644-A62F-E20625B2E01A}"/>
              </a:ext>
            </a:extLst>
          </p:cNvPr>
          <p:cNvSpPr>
            <a:spLocks noGrp="1"/>
          </p:cNvSpPr>
          <p:nvPr>
            <p:ph type="title"/>
          </p:nvPr>
        </p:nvSpPr>
        <p:spPr>
          <a:xfrm>
            <a:off x="838200" y="365125"/>
            <a:ext cx="941475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A8757-662D-B840-BFD3-6BCF0A115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8A35B-BCB9-A94C-803F-F0D1F67F57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CD26D23-7119-4046-A99A-6BEB86B4DC51}" type="datetimeFigureOut">
              <a:rPr lang="en-US" smtClean="0">
                <a:solidFill>
                  <a:prstClr val="black">
                    <a:tint val="75000"/>
                  </a:prstClr>
                </a:solidFill>
              </a:rPr>
              <a:pPr defTabSz="914400"/>
              <a:t>12/2/2020</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03BB5873-1FB3-214D-9E37-CC110AB99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87B0AA19-572F-464E-A4E1-B8E9565163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D9FECA5-D6F4-4598-94A7-F48AE6559A6C}"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142722990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chart" Target="../charts/chart8.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chart" Target="../charts/chart11.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reventionportal.ctdat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A4E6-311A-C840-9C04-98F33907CA01}"/>
              </a:ext>
            </a:extLst>
          </p:cNvPr>
          <p:cNvSpPr>
            <a:spLocks noGrp="1"/>
          </p:cNvSpPr>
          <p:nvPr>
            <p:ph type="ctrTitle"/>
          </p:nvPr>
        </p:nvSpPr>
        <p:spPr>
          <a:xfrm>
            <a:off x="2074421" y="348904"/>
            <a:ext cx="8022771" cy="1732275"/>
          </a:xfrm>
        </p:spPr>
        <p:txBody>
          <a:bodyPr>
            <a:normAutofit/>
          </a:bodyPr>
          <a:lstStyle/>
          <a:p>
            <a:r>
              <a:rPr lang="en-US" sz="3600" b="1" i="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2020 Connecticut Community Readiness Survey </a:t>
            </a:r>
            <a:r>
              <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r>
              <a:rPr lang="en-US"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CONNECTICUT</a:t>
            </a:r>
            <a:endParaRPr lang="en-US" sz="36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2576673-3863-3349-A07E-E407E5302FE4}"/>
              </a:ext>
            </a:extLst>
          </p:cNvPr>
          <p:cNvSpPr>
            <a:spLocks noGrp="1"/>
          </p:cNvSpPr>
          <p:nvPr>
            <p:ph type="subTitle" idx="1"/>
          </p:nvPr>
        </p:nvSpPr>
        <p:spPr>
          <a:xfrm>
            <a:off x="525666" y="2534672"/>
            <a:ext cx="11120279" cy="1828800"/>
          </a:xfrm>
        </p:spPr>
        <p:txBody>
          <a:bodyPr>
            <a:normAutofit fontScale="85000" lnSpcReduction="20000"/>
          </a:bodyPr>
          <a:lstStyle/>
          <a:p>
            <a:pPr>
              <a:defRPr/>
            </a:pPr>
            <a:r>
              <a:rPr lang="en-US" altLang="en-US" sz="3500" dirty="0" smtClean="0">
                <a:solidFill>
                  <a:schemeClr val="bg2">
                    <a:lumMod val="50000"/>
                  </a:schemeClr>
                </a:solidFill>
                <a:effectLst>
                  <a:outerShdw blurRad="38100" dist="38100" dir="2700000" algn="tl">
                    <a:srgbClr val="000000">
                      <a:alpha val="43137"/>
                    </a:srgbClr>
                  </a:outerShdw>
                </a:effectLst>
              </a:rPr>
              <a:t>A presentation to the </a:t>
            </a:r>
          </a:p>
          <a:p>
            <a:pPr>
              <a:defRPr/>
            </a:pPr>
            <a:r>
              <a:rPr lang="en-US" altLang="en-US" sz="3500" dirty="0" smtClean="0">
                <a:solidFill>
                  <a:schemeClr val="bg2">
                    <a:lumMod val="50000"/>
                  </a:schemeClr>
                </a:solidFill>
                <a:effectLst>
                  <a:outerShdw blurRad="38100" dist="38100" dir="2700000" algn="tl">
                    <a:srgbClr val="000000">
                      <a:alpha val="43137"/>
                    </a:srgbClr>
                  </a:outerShdw>
                </a:effectLst>
              </a:rPr>
              <a:t>DMHAS Resource Links</a:t>
            </a:r>
          </a:p>
          <a:p>
            <a:pPr>
              <a:defRPr/>
            </a:pPr>
            <a:r>
              <a:rPr lang="en-US" altLang="en-US" sz="3500" dirty="0" smtClean="0">
                <a:solidFill>
                  <a:schemeClr val="bg2">
                    <a:lumMod val="50000"/>
                  </a:schemeClr>
                </a:solidFill>
                <a:effectLst>
                  <a:outerShdw blurRad="38100" dist="38100" dir="2700000" algn="tl">
                    <a:srgbClr val="000000">
                      <a:alpha val="43137"/>
                    </a:srgbClr>
                  </a:outerShdw>
                </a:effectLst>
              </a:rPr>
              <a:t>Wednesday, December 2, 2020, 10 am</a:t>
            </a:r>
          </a:p>
          <a:p>
            <a:pPr>
              <a:defRPr/>
            </a:pPr>
            <a:r>
              <a:rPr lang="en-US" altLang="en-US" sz="3500" dirty="0" smtClean="0">
                <a:solidFill>
                  <a:schemeClr val="bg2">
                    <a:lumMod val="50000"/>
                  </a:schemeClr>
                </a:solidFill>
                <a:effectLst>
                  <a:outerShdw blurRad="38100" dist="38100" dir="2700000" algn="tl">
                    <a:srgbClr val="000000">
                      <a:alpha val="43137"/>
                    </a:srgbClr>
                  </a:outerShdw>
                </a:effectLst>
              </a:rPr>
              <a:t>Microsoft Teams</a:t>
            </a:r>
          </a:p>
          <a:p>
            <a:pPr>
              <a:defRPr/>
            </a:pPr>
            <a:endParaRPr lang="en-US" altLang="en-US" sz="3200" b="1" dirty="0">
              <a:solidFill>
                <a:schemeClr val="bg2">
                  <a:lumMod val="50000"/>
                </a:schemeClr>
              </a:solidFill>
            </a:endParaRPr>
          </a:p>
        </p:txBody>
      </p:sp>
      <p:pic>
        <p:nvPicPr>
          <p:cNvPr id="4" name="Picture 3" descr="CPES logo final 022818">
            <a:extLst>
              <a:ext uri="{FF2B5EF4-FFF2-40B4-BE49-F238E27FC236}">
                <a16:creationId xmlns:a16="http://schemas.microsoft.com/office/drawing/2014/main" id="{4E15E2C8-51D3-EC4E-BDDA-59157548E1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9912" y="325734"/>
            <a:ext cx="1421773" cy="711534"/>
          </a:xfrm>
          <a:prstGeom prst="rect">
            <a:avLst/>
          </a:prstGeom>
          <a:noFill/>
          <a:ln>
            <a:noFill/>
          </a:ln>
        </p:spPr>
      </p:pic>
      <p:pic>
        <p:nvPicPr>
          <p:cNvPr id="1026" name="Picture 2" descr="Image result for dmha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32" y="189935"/>
            <a:ext cx="1184128" cy="71358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430760" y="2271640"/>
            <a:ext cx="9405257" cy="0"/>
          </a:xfrm>
          <a:prstGeom prst="line">
            <a:avLst/>
          </a:prstGeom>
          <a:ln w="38100" cmpd="sng">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42575" y="4746245"/>
            <a:ext cx="11120279" cy="1569660"/>
          </a:xfrm>
          <a:prstGeom prst="rect">
            <a:avLst/>
          </a:prstGeom>
        </p:spPr>
        <p:txBody>
          <a:bodyPr wrap="square">
            <a:spAutoFit/>
          </a:bodyPr>
          <a:lstStyle/>
          <a:p>
            <a:pPr algn="ctr">
              <a:defRPr/>
            </a:pPr>
            <a:r>
              <a:rPr lang="en-US" altLang="en-US" sz="3200" dirty="0" smtClean="0">
                <a:solidFill>
                  <a:srgbClr val="002060"/>
                </a:solidFill>
                <a:effectLst>
                  <a:outerShdw blurRad="38100" dist="38100" dir="2700000" algn="tl">
                    <a:srgbClr val="000000">
                      <a:alpha val="43137"/>
                    </a:srgbClr>
                  </a:outerShdw>
                </a:effectLst>
              </a:rPr>
              <a:t>Jennifer Sussman</a:t>
            </a:r>
          </a:p>
          <a:p>
            <a:pPr algn="ctr">
              <a:defRPr/>
            </a:pPr>
            <a:r>
              <a:rPr lang="en-US" altLang="en-US" sz="3200" dirty="0" smtClean="0">
                <a:solidFill>
                  <a:srgbClr val="002060"/>
                </a:solidFill>
                <a:effectLst>
                  <a:outerShdw blurRad="38100" dist="38100" dir="2700000" algn="tl">
                    <a:srgbClr val="000000">
                      <a:alpha val="43137"/>
                    </a:srgbClr>
                  </a:outerShdw>
                </a:effectLst>
              </a:rPr>
              <a:t>DMHAS Center for Prevention Evaluation and Statistics (CPES) </a:t>
            </a:r>
          </a:p>
          <a:p>
            <a:pPr algn="ctr">
              <a:defRPr/>
            </a:pPr>
            <a:r>
              <a:rPr lang="en-US" altLang="en-US" sz="3200" dirty="0" smtClean="0">
                <a:solidFill>
                  <a:srgbClr val="002060"/>
                </a:solidFill>
                <a:effectLst>
                  <a:outerShdw blurRad="38100" dist="38100" dir="2700000" algn="tl">
                    <a:srgbClr val="000000">
                      <a:alpha val="43137"/>
                    </a:srgbClr>
                  </a:outerShdw>
                </a:effectLst>
              </a:rPr>
              <a:t>at UConn Health</a:t>
            </a:r>
            <a:endParaRPr lang="en-US" altLang="en-US" sz="32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397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14753" cy="995589"/>
          </a:xfrm>
        </p:spPr>
        <p:txBody>
          <a:bodyPr>
            <a:normAutofit/>
          </a:bodyPr>
          <a:lstStyle/>
          <a:p>
            <a:pPr algn="ctr"/>
            <a:r>
              <a:rPr lang="en-US" sz="2800" dirty="0" smtClean="0">
                <a:effectLst>
                  <a:outerShdw blurRad="38100" dist="38100" dir="2700000" algn="tl">
                    <a:srgbClr val="000000">
                      <a:alpha val="43137"/>
                    </a:srgbClr>
                  </a:outerShdw>
                </a:effectLst>
              </a:rPr>
              <a:t>Problem Substances of Greatest Concern According to Key Informants By Age Group: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863749771"/>
              </p:ext>
            </p:extLst>
          </p:nvPr>
        </p:nvGraphicFramePr>
        <p:xfrm>
          <a:off x="224100" y="1238166"/>
          <a:ext cx="11480502"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30751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5687"/>
            <a:ext cx="9414753" cy="922480"/>
          </a:xfrm>
        </p:spPr>
        <p:txBody>
          <a:bodyPr>
            <a:normAutofit/>
          </a:bodyPr>
          <a:lstStyle/>
          <a:p>
            <a:pPr algn="ctr"/>
            <a:r>
              <a:rPr lang="en-US" sz="2800" dirty="0" smtClean="0">
                <a:effectLst>
                  <a:outerShdw blurRad="38100" dist="38100" dir="2700000" algn="tl">
                    <a:srgbClr val="000000">
                      <a:alpha val="43137"/>
                    </a:srgbClr>
                  </a:outerShdw>
                </a:effectLst>
              </a:rPr>
              <a:t>Community Attitudes Toward Substance Misuse Prevention: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51710437"/>
              </p:ext>
            </p:extLst>
          </p:nvPr>
        </p:nvGraphicFramePr>
        <p:xfrm>
          <a:off x="403343" y="1238166"/>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E501F6D7-A64A-7549-B6F5-12A781C063E2}"/>
              </a:ext>
            </a:extLst>
          </p:cNvPr>
          <p:cNvSpPr txBox="1"/>
          <p:nvPr/>
        </p:nvSpPr>
        <p:spPr>
          <a:xfrm>
            <a:off x="512204" y="1692249"/>
            <a:ext cx="5772349" cy="400110"/>
          </a:xfrm>
          <a:prstGeom prst="rect">
            <a:avLst/>
          </a:prstGeom>
          <a:noFill/>
        </p:spPr>
        <p:txBody>
          <a:bodyPr wrap="none" rtlCol="0">
            <a:spAutoFit/>
          </a:bodyPr>
          <a:lstStyle/>
          <a:p>
            <a:pPr algn="ctr"/>
            <a:r>
              <a:rPr lang="en-US" b="1" i="1" dirty="0">
                <a:solidFill>
                  <a:schemeClr val="accent6"/>
                </a:solidFill>
              </a:rPr>
              <a:t>Key Informant </a:t>
            </a:r>
            <a:r>
              <a:rPr lang="en-US" sz="2000" b="1" i="1" dirty="0">
                <a:solidFill>
                  <a:schemeClr val="accent6"/>
                </a:solidFill>
              </a:rPr>
              <a:t>believes</a:t>
            </a:r>
            <a:r>
              <a:rPr lang="en-US" b="1" i="1" dirty="0">
                <a:solidFill>
                  <a:schemeClr val="accent6"/>
                </a:solidFill>
              </a:rPr>
              <a:t> that most community residents ….</a:t>
            </a:r>
            <a:endParaRPr lang="en-US" b="1" dirty="0">
              <a:solidFill>
                <a:schemeClr val="accent6"/>
              </a:solidFill>
            </a:endParaRPr>
          </a:p>
        </p:txBody>
      </p:sp>
    </p:spTree>
    <p:extLst>
      <p:ext uri="{BB962C8B-B14F-4D97-AF65-F5344CB8AC3E}">
        <p14:creationId xmlns:p14="http://schemas.microsoft.com/office/powerpoint/2010/main" val="3865996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effectLst>
                  <a:outerShdw blurRad="38100" dist="38100" dir="2700000" algn="tl">
                    <a:srgbClr val="000000">
                      <a:alpha val="43137"/>
                    </a:srgbClr>
                  </a:outerShdw>
                </a:effectLst>
              </a:rPr>
              <a:t>Community Attitudes Toward Substance Use: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716690001"/>
              </p:ext>
            </p:extLst>
          </p:nvPr>
        </p:nvGraphicFramePr>
        <p:xfrm>
          <a:off x="403343" y="1238166"/>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496206" y="1692249"/>
            <a:ext cx="5804346" cy="400110"/>
          </a:xfrm>
          <a:prstGeom prst="rect">
            <a:avLst/>
          </a:prstGeom>
          <a:noFill/>
        </p:spPr>
        <p:txBody>
          <a:bodyPr wrap="none" rtlCol="0">
            <a:spAutoFit/>
          </a:bodyPr>
          <a:lstStyle/>
          <a:p>
            <a:pPr algn="ctr"/>
            <a:r>
              <a:rPr lang="en-US" b="1" i="1" dirty="0">
                <a:solidFill>
                  <a:schemeClr val="accent6"/>
                </a:solidFill>
              </a:rPr>
              <a:t>Key Informant believes that most </a:t>
            </a:r>
            <a:r>
              <a:rPr lang="en-US" sz="2000" b="1" i="1" dirty="0">
                <a:solidFill>
                  <a:schemeClr val="accent6"/>
                </a:solidFill>
              </a:rPr>
              <a:t>community</a:t>
            </a:r>
            <a:r>
              <a:rPr lang="en-US" b="1" i="1" dirty="0">
                <a:solidFill>
                  <a:schemeClr val="accent6"/>
                </a:solidFill>
              </a:rPr>
              <a:t> residents ….</a:t>
            </a:r>
            <a:endParaRPr lang="en-US" b="1" dirty="0">
              <a:solidFill>
                <a:schemeClr val="accent6"/>
              </a:solidFill>
            </a:endParaRPr>
          </a:p>
        </p:txBody>
      </p:sp>
    </p:spTree>
    <p:extLst>
      <p:ext uri="{BB962C8B-B14F-4D97-AF65-F5344CB8AC3E}">
        <p14:creationId xmlns:p14="http://schemas.microsoft.com/office/powerpoint/2010/main" val="2651235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14753" cy="873041"/>
          </a:xfrm>
        </p:spPr>
        <p:txBody>
          <a:bodyPr>
            <a:normAutofit/>
          </a:bodyPr>
          <a:lstStyle/>
          <a:p>
            <a:pPr algn="ctr"/>
            <a:r>
              <a:rPr lang="en-US" sz="2800" dirty="0">
                <a:effectLst>
                  <a:outerShdw blurRad="38100" dist="38100" dir="2700000" algn="tl">
                    <a:srgbClr val="000000">
                      <a:alpha val="43137"/>
                    </a:srgbClr>
                  </a:outerShdw>
                </a:effectLst>
              </a:rPr>
              <a:t>Community Attitudes Toward Gambling and </a:t>
            </a:r>
            <a:r>
              <a:rPr lang="en-US" sz="2800" dirty="0" smtClean="0">
                <a:effectLst>
                  <a:outerShdw blurRad="38100" dist="38100" dir="2700000" algn="tl">
                    <a:srgbClr val="000000">
                      <a:alpha val="43137"/>
                    </a:srgbClr>
                  </a:outerShdw>
                </a:effectLst>
              </a:rPr>
              <a:t>Gaming: </a:t>
            </a:r>
            <a:r>
              <a:rPr lang="en-US" sz="2800" dirty="0">
                <a:effectLst>
                  <a:outerShdw blurRad="38100" dist="38100" dir="2700000" algn="tl">
                    <a:srgbClr val="000000">
                      <a:alpha val="43137"/>
                    </a:srgbClr>
                  </a:outerShdw>
                </a:effectLst>
              </a:rPr>
              <a:t>Connecticut CRS, 2020</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605741227"/>
              </p:ext>
            </p:extLst>
          </p:nvPr>
        </p:nvGraphicFramePr>
        <p:xfrm>
          <a:off x="403343" y="1238166"/>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46257" y="1424393"/>
            <a:ext cx="5791329" cy="400110"/>
          </a:xfrm>
          <a:prstGeom prst="rect">
            <a:avLst/>
          </a:prstGeom>
          <a:noFill/>
        </p:spPr>
        <p:txBody>
          <a:bodyPr wrap="none" rtlCol="0">
            <a:spAutoFit/>
          </a:bodyPr>
          <a:lstStyle/>
          <a:p>
            <a:pPr algn="ctr"/>
            <a:r>
              <a:rPr lang="en-US" b="1" i="1" dirty="0">
                <a:solidFill>
                  <a:schemeClr val="accent1"/>
                </a:solidFill>
              </a:rPr>
              <a:t>Key </a:t>
            </a:r>
            <a:r>
              <a:rPr lang="en-US" sz="2000" b="1" i="1" dirty="0">
                <a:solidFill>
                  <a:schemeClr val="accent1"/>
                </a:solidFill>
              </a:rPr>
              <a:t>Informant</a:t>
            </a:r>
            <a:r>
              <a:rPr lang="en-US" b="1" i="1" dirty="0">
                <a:solidFill>
                  <a:schemeClr val="accent1"/>
                </a:solidFill>
              </a:rPr>
              <a:t> believes that most community residents ….</a:t>
            </a:r>
            <a:endParaRPr lang="en-US" b="1" dirty="0">
              <a:solidFill>
                <a:schemeClr val="accent1"/>
              </a:solidFill>
            </a:endParaRPr>
          </a:p>
        </p:txBody>
      </p:sp>
    </p:spTree>
    <p:extLst>
      <p:ext uri="{BB962C8B-B14F-4D97-AF65-F5344CB8AC3E}">
        <p14:creationId xmlns:p14="http://schemas.microsoft.com/office/powerpoint/2010/main" val="1273671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250" y="607986"/>
            <a:ext cx="4049485" cy="1528465"/>
          </a:xfrm>
        </p:spPr>
        <p:txBody>
          <a:bodyPr>
            <a:normAutofit/>
          </a:bodyPr>
          <a:lstStyle/>
          <a:p>
            <a:pPr algn="ctr"/>
            <a:r>
              <a:rPr lang="en-US" sz="2400" dirty="0" smtClean="0">
                <a:effectLst>
                  <a:outerShdw blurRad="38100" dist="38100" dir="2700000" algn="tl">
                    <a:srgbClr val="000000">
                      <a:alpha val="43137"/>
                    </a:srgbClr>
                  </a:outerShdw>
                </a:effectLst>
              </a:rPr>
              <a:t>How important is it to prevent problem gambling/gaming addiction in your community?</a:t>
            </a:r>
            <a:endParaRPr lang="en-US" sz="24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362094203"/>
              </p:ext>
            </p:extLst>
          </p:nvPr>
        </p:nvGraphicFramePr>
        <p:xfrm>
          <a:off x="418682" y="1905001"/>
          <a:ext cx="5742632" cy="4746170"/>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6074228" y="587389"/>
            <a:ext cx="4898572" cy="1569660"/>
          </a:xfrm>
          <a:prstGeom prst="rect">
            <a:avLst/>
          </a:prstGeom>
        </p:spPr>
        <p:txBody>
          <a:bodyPr wrap="square">
            <a:spAutoFit/>
          </a:bodyPr>
          <a:lstStyle/>
          <a:p>
            <a:pPr algn="ctr"/>
            <a:r>
              <a:rPr lang="en-US" sz="2400" dirty="0">
                <a:solidFill>
                  <a:srgbClr val="002060"/>
                </a:solidFill>
                <a:effectLst>
                  <a:outerShdw blurRad="38100" dist="38100" dir="2700000" algn="tl">
                    <a:srgbClr val="000000">
                      <a:alpha val="43137"/>
                    </a:srgbClr>
                  </a:outerShdw>
                </a:effectLst>
              </a:rPr>
              <a:t>How would you rate your community’s ability to raise awareness about the risks of problem gambling/gaming addiction?</a:t>
            </a:r>
            <a:endParaRPr lang="en-US" sz="2400" dirty="0">
              <a:solidFill>
                <a:srgbClr val="002060"/>
              </a:solidFill>
            </a:endParaRPr>
          </a:p>
        </p:txBody>
      </p:sp>
      <p:graphicFrame>
        <p:nvGraphicFramePr>
          <p:cNvPr id="6" name="Chart 5"/>
          <p:cNvGraphicFramePr/>
          <p:nvPr>
            <p:extLst>
              <p:ext uri="{D42A27DB-BD31-4B8C-83A1-F6EECF244321}">
                <p14:modId xmlns:p14="http://schemas.microsoft.com/office/powerpoint/2010/main" val="3807611418"/>
              </p:ext>
            </p:extLst>
          </p:nvPr>
        </p:nvGraphicFramePr>
        <p:xfrm>
          <a:off x="6161314" y="1905000"/>
          <a:ext cx="5577604" cy="466153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15344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036" y="178898"/>
            <a:ext cx="9414753" cy="873042"/>
          </a:xfrm>
        </p:spPr>
        <p:txBody>
          <a:bodyPr>
            <a:normAutofit/>
          </a:bodyPr>
          <a:lstStyle/>
          <a:p>
            <a:pPr algn="ctr"/>
            <a:r>
              <a:rPr lang="en-US" sz="2800" dirty="0" smtClean="0">
                <a:effectLst>
                  <a:outerShdw blurRad="38100" dist="38100" dir="2700000" algn="tl">
                    <a:srgbClr val="000000">
                      <a:alpha val="43137"/>
                    </a:srgbClr>
                  </a:outerShdw>
                </a:effectLst>
              </a:rPr>
              <a:t>Mental Health Issue of Greatest Concern According to Key Informants By Age Group: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325112547"/>
              </p:ext>
            </p:extLst>
          </p:nvPr>
        </p:nvGraphicFramePr>
        <p:xfrm>
          <a:off x="289414" y="1194624"/>
          <a:ext cx="11480502"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9064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06" y="178898"/>
            <a:ext cx="10870057" cy="704680"/>
          </a:xfrm>
        </p:spPr>
        <p:txBody>
          <a:bodyPr>
            <a:no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Mental Health Issue of Greatest Concern for Youth and Young Adults,      by Community Type, According to Key Informants: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06363" y="178898"/>
            <a:ext cx="887929" cy="444369"/>
          </a:xfrm>
          <a:prstGeom prst="rect">
            <a:avLst/>
          </a:prstGeom>
          <a:noFill/>
          <a:ln>
            <a:noFill/>
          </a:ln>
        </p:spPr>
      </p:pic>
      <p:graphicFrame>
        <p:nvGraphicFramePr>
          <p:cNvPr id="7" name="Chart 6"/>
          <p:cNvGraphicFramePr/>
          <p:nvPr>
            <p:extLst/>
          </p:nvPr>
        </p:nvGraphicFramePr>
        <p:xfrm>
          <a:off x="99392" y="1271886"/>
          <a:ext cx="11752718" cy="540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nvPr>
        </p:nvGraphicFramePr>
        <p:xfrm>
          <a:off x="6044207" y="1011576"/>
          <a:ext cx="5915224" cy="5616702"/>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2971800" y="1058238"/>
            <a:ext cx="1016000" cy="461665"/>
          </a:xfrm>
          <a:prstGeom prst="rect">
            <a:avLst/>
          </a:prstGeom>
          <a:noFill/>
        </p:spPr>
        <p:txBody>
          <a:bodyPr wrap="square" rtlCol="0">
            <a:spAutoFit/>
          </a:bodyPr>
          <a:lstStyle/>
          <a:p>
            <a:r>
              <a:rPr lang="en-US" sz="2400" b="1" dirty="0" smtClean="0">
                <a:solidFill>
                  <a:srgbClr val="002060"/>
                </a:solidFill>
              </a:rPr>
              <a:t>12-17</a:t>
            </a:r>
            <a:endParaRPr lang="en-US" sz="2400" b="1" dirty="0">
              <a:solidFill>
                <a:srgbClr val="002060"/>
              </a:solidFill>
            </a:endParaRPr>
          </a:p>
        </p:txBody>
      </p:sp>
    </p:spTree>
    <p:extLst>
      <p:ext uri="{BB962C8B-B14F-4D97-AF65-F5344CB8AC3E}">
        <p14:creationId xmlns:p14="http://schemas.microsoft.com/office/powerpoint/2010/main" val="3735281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8"/>
            <a:ext cx="9414753" cy="873042"/>
          </a:xfrm>
        </p:spPr>
        <p:txBody>
          <a:bodyPr>
            <a:normAutofit/>
          </a:bodyPr>
          <a:lstStyle/>
          <a:p>
            <a:pPr algn="ctr"/>
            <a:r>
              <a:rPr lang="en-US" sz="2800" dirty="0" smtClean="0">
                <a:effectLst>
                  <a:outerShdw blurRad="38100" dist="38100" dir="2700000" algn="tl">
                    <a:srgbClr val="000000">
                      <a:alpha val="43137"/>
                    </a:srgbClr>
                  </a:outerShdw>
                </a:effectLst>
              </a:rPr>
              <a:t>Community Attitudes Toward Mental Health: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422809597"/>
              </p:ext>
            </p:extLst>
          </p:nvPr>
        </p:nvGraphicFramePr>
        <p:xfrm>
          <a:off x="538425" y="1129759"/>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38425" y="1273784"/>
            <a:ext cx="5738558" cy="400110"/>
          </a:xfrm>
          <a:prstGeom prst="rect">
            <a:avLst/>
          </a:prstGeom>
          <a:noFill/>
        </p:spPr>
        <p:txBody>
          <a:bodyPr wrap="none" rtlCol="0">
            <a:spAutoFit/>
          </a:bodyPr>
          <a:lstStyle/>
          <a:p>
            <a:pPr algn="ctr"/>
            <a:r>
              <a:rPr lang="en-US" b="1" i="1" dirty="0">
                <a:solidFill>
                  <a:schemeClr val="accent2"/>
                </a:solidFill>
              </a:rPr>
              <a:t>Key Informant believes that </a:t>
            </a:r>
            <a:r>
              <a:rPr lang="en-US" sz="2000" b="1" i="1" dirty="0">
                <a:solidFill>
                  <a:schemeClr val="accent2"/>
                </a:solidFill>
              </a:rPr>
              <a:t>most</a:t>
            </a:r>
            <a:r>
              <a:rPr lang="en-US" b="1" i="1" dirty="0">
                <a:solidFill>
                  <a:schemeClr val="accent2"/>
                </a:solidFill>
              </a:rPr>
              <a:t> community residents ….</a:t>
            </a:r>
            <a:endParaRPr lang="en-US" b="1" dirty="0">
              <a:solidFill>
                <a:schemeClr val="accent2"/>
              </a:solidFill>
            </a:endParaRPr>
          </a:p>
        </p:txBody>
      </p:sp>
    </p:spTree>
    <p:extLst>
      <p:ext uri="{BB962C8B-B14F-4D97-AF65-F5344CB8AC3E}">
        <p14:creationId xmlns:p14="http://schemas.microsoft.com/office/powerpoint/2010/main" val="1898882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Support </a:t>
            </a:r>
            <a:r>
              <a:rPr lang="en-US" sz="3200" dirty="0">
                <a:solidFill>
                  <a:srgbClr val="002060"/>
                </a:solidFill>
                <a:effectLst>
                  <a:outerShdw blurRad="38100" dist="38100" dir="2700000" algn="tl">
                    <a:srgbClr val="000000">
                      <a:alpha val="43137"/>
                    </a:srgbClr>
                  </a:outerShdw>
                </a:effectLst>
                <a:latin typeface="+mn-lt"/>
              </a:rPr>
              <a:t>for Suicide </a:t>
            </a:r>
            <a:r>
              <a:rPr lang="en-US" sz="3200" dirty="0" smtClean="0">
                <a:solidFill>
                  <a:srgbClr val="002060"/>
                </a:solidFill>
                <a:effectLst>
                  <a:outerShdw blurRad="38100" dist="38100" dir="2700000" algn="tl">
                    <a:srgbClr val="000000">
                      <a:alpha val="43137"/>
                    </a:srgbClr>
                  </a:outerShdw>
                </a:effectLst>
                <a:latin typeface="+mn-lt"/>
              </a:rPr>
              <a:t>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nvPr>
        </p:nvGraphicFramePr>
        <p:xfrm>
          <a:off x="266700" y="1109141"/>
          <a:ext cx="11417290" cy="5383099"/>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4057037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Ability to Implement Suicide 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nvPr>
        </p:nvGraphicFramePr>
        <p:xfrm>
          <a:off x="302260" y="1068184"/>
          <a:ext cx="11417290" cy="542405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3203830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43" y="137941"/>
            <a:ext cx="10168597" cy="609600"/>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What is the Community Readiness Survey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90843" y="863599"/>
            <a:ext cx="11057206" cy="5857875"/>
          </a:xfrm>
        </p:spPr>
        <p:txBody>
          <a:bodyPr>
            <a:normAutofit/>
          </a:bodyPr>
          <a:lstStyle/>
          <a:p>
            <a:r>
              <a:rPr lang="en-US" dirty="0" smtClean="0">
                <a:solidFill>
                  <a:srgbClr val="002060"/>
                </a:solidFill>
              </a:rPr>
              <a:t>A biennial key informant survey, conducted since 2006, to assess       community-level </a:t>
            </a:r>
            <a:r>
              <a:rPr lang="en-US" b="1" dirty="0" smtClean="0">
                <a:solidFill>
                  <a:srgbClr val="002060"/>
                </a:solidFill>
              </a:rPr>
              <a:t>attitudes, capacity</a:t>
            </a:r>
            <a:r>
              <a:rPr lang="en-US" dirty="0" smtClean="0">
                <a:solidFill>
                  <a:srgbClr val="002060"/>
                </a:solidFill>
              </a:rPr>
              <a:t>, and </a:t>
            </a:r>
            <a:r>
              <a:rPr lang="en-US" b="1" dirty="0" smtClean="0">
                <a:solidFill>
                  <a:srgbClr val="002060"/>
                </a:solidFill>
              </a:rPr>
              <a:t>readiness</a:t>
            </a:r>
            <a:r>
              <a:rPr lang="en-US" dirty="0" smtClean="0">
                <a:solidFill>
                  <a:srgbClr val="002060"/>
                </a:solidFill>
              </a:rPr>
              <a:t> to implement prevention/health promotion activities relevant to behavioral health;</a:t>
            </a:r>
          </a:p>
          <a:p>
            <a:pPr marL="0" indent="0">
              <a:lnSpc>
                <a:spcPct val="60000"/>
              </a:lnSpc>
              <a:buNone/>
            </a:pPr>
            <a:endParaRPr lang="en-US" dirty="0" smtClean="0">
              <a:solidFill>
                <a:srgbClr val="002060"/>
              </a:solidFill>
            </a:endParaRPr>
          </a:p>
          <a:p>
            <a:r>
              <a:rPr lang="en-US" dirty="0" smtClean="0">
                <a:solidFill>
                  <a:srgbClr val="002060"/>
                </a:solidFill>
              </a:rPr>
              <a:t>A joint </a:t>
            </a:r>
            <a:r>
              <a:rPr lang="en-US" dirty="0">
                <a:solidFill>
                  <a:srgbClr val="002060"/>
                </a:solidFill>
              </a:rPr>
              <a:t>collaboration between the </a:t>
            </a:r>
            <a:r>
              <a:rPr lang="en-US" dirty="0" smtClean="0">
                <a:solidFill>
                  <a:srgbClr val="002060"/>
                </a:solidFill>
              </a:rPr>
              <a:t>DMHAS, </a:t>
            </a:r>
            <a:r>
              <a:rPr lang="en-US" dirty="0">
                <a:solidFill>
                  <a:srgbClr val="002060"/>
                </a:solidFill>
              </a:rPr>
              <a:t>the </a:t>
            </a:r>
            <a:r>
              <a:rPr lang="en-US" dirty="0" smtClean="0">
                <a:solidFill>
                  <a:srgbClr val="002060"/>
                </a:solidFill>
              </a:rPr>
              <a:t>RBHAOs, </a:t>
            </a:r>
            <a:r>
              <a:rPr lang="en-US" dirty="0">
                <a:solidFill>
                  <a:srgbClr val="002060"/>
                </a:solidFill>
              </a:rPr>
              <a:t>the University of Connecticut Department of </a:t>
            </a:r>
            <a:r>
              <a:rPr lang="en-US" dirty="0" smtClean="0">
                <a:solidFill>
                  <a:srgbClr val="002060"/>
                </a:solidFill>
              </a:rPr>
              <a:t>Public Health Sciences, and </a:t>
            </a:r>
            <a:r>
              <a:rPr lang="en-US" dirty="0">
                <a:solidFill>
                  <a:srgbClr val="002060"/>
                </a:solidFill>
              </a:rPr>
              <a:t>the Connecticut </a:t>
            </a:r>
            <a:r>
              <a:rPr lang="en-US" dirty="0" smtClean="0">
                <a:solidFill>
                  <a:srgbClr val="002060"/>
                </a:solidFill>
              </a:rPr>
              <a:t>Clearinghouse;</a:t>
            </a:r>
          </a:p>
          <a:p>
            <a:pPr marL="0" indent="0">
              <a:lnSpc>
                <a:spcPct val="60000"/>
              </a:lnSpc>
              <a:buNone/>
            </a:pPr>
            <a:endParaRPr lang="en-US" dirty="0" smtClean="0">
              <a:solidFill>
                <a:srgbClr val="002060"/>
              </a:solidFill>
            </a:endParaRPr>
          </a:p>
          <a:p>
            <a:r>
              <a:rPr lang="en-US" dirty="0" smtClean="0">
                <a:solidFill>
                  <a:srgbClr val="002060"/>
                </a:solidFill>
              </a:rPr>
              <a:t>Key informants were identified regionally by the RBHAOs, with personalized outreach conducted by RBHAOs and DMHAS prevention partners;</a:t>
            </a:r>
          </a:p>
          <a:p>
            <a:pPr marL="0" indent="0">
              <a:lnSpc>
                <a:spcPct val="60000"/>
              </a:lnSpc>
              <a:buNone/>
            </a:pPr>
            <a:endParaRPr lang="en-US" dirty="0" smtClean="0">
              <a:solidFill>
                <a:srgbClr val="002060"/>
              </a:solidFill>
            </a:endParaRPr>
          </a:p>
          <a:p>
            <a:r>
              <a:rPr lang="en-US" dirty="0" smtClean="0">
                <a:solidFill>
                  <a:srgbClr val="002060"/>
                </a:solidFill>
              </a:rPr>
              <a:t>Results at the state and regional levels are used to </a:t>
            </a:r>
            <a:r>
              <a:rPr lang="en-US" b="1" dirty="0" smtClean="0">
                <a:solidFill>
                  <a:srgbClr val="002060"/>
                </a:solidFill>
              </a:rPr>
              <a:t>inform planning</a:t>
            </a:r>
            <a:r>
              <a:rPr lang="en-US" dirty="0" smtClean="0">
                <a:solidFill>
                  <a:srgbClr val="002060"/>
                </a:solidFill>
              </a:rPr>
              <a:t>,      </a:t>
            </a:r>
            <a:r>
              <a:rPr lang="en-US" b="1" dirty="0" smtClean="0">
                <a:solidFill>
                  <a:srgbClr val="002060"/>
                </a:solidFill>
              </a:rPr>
              <a:t>leverage resources</a:t>
            </a:r>
            <a:r>
              <a:rPr lang="en-US" dirty="0" smtClean="0">
                <a:solidFill>
                  <a:srgbClr val="002060"/>
                </a:solidFill>
              </a:rPr>
              <a:t>, and </a:t>
            </a:r>
            <a:r>
              <a:rPr lang="en-US" b="1" dirty="0" smtClean="0">
                <a:solidFill>
                  <a:srgbClr val="002060"/>
                </a:solidFill>
              </a:rPr>
              <a:t>inform ongoing prevention efforts</a:t>
            </a:r>
            <a:r>
              <a:rPr lang="en-US" dirty="0" smtClean="0">
                <a:solidFill>
                  <a:srgbClr val="002060"/>
                </a:solidFill>
              </a:rPr>
              <a:t>.</a:t>
            </a:r>
          </a:p>
        </p:txBody>
      </p:sp>
      <p:sp>
        <p:nvSpPr>
          <p:cNvPr id="4" name="Slide Number Placeholder 3"/>
          <p:cNvSpPr>
            <a:spLocks noGrp="1"/>
          </p:cNvSpPr>
          <p:nvPr>
            <p:ph type="sldNum" sz="quarter" idx="12"/>
          </p:nvPr>
        </p:nvSpPr>
        <p:spPr/>
        <p:txBody>
          <a:bodyPr/>
          <a:lstStyle/>
          <a:p>
            <a:fld id="{C498F3E6-B2A2-406B-BC31-11B5CF379E26}" type="slidenum">
              <a:rPr lang="en-US" smtClean="0"/>
              <a:t>2</a:t>
            </a:fld>
            <a:endParaRPr lang="en-US" dirty="0"/>
          </a:p>
        </p:txBody>
      </p:sp>
    </p:spTree>
    <p:extLst>
      <p:ext uri="{BB962C8B-B14F-4D97-AF65-F5344CB8AC3E}">
        <p14:creationId xmlns:p14="http://schemas.microsoft.com/office/powerpoint/2010/main" val="396958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8"/>
            <a:ext cx="9414753" cy="1141490"/>
          </a:xfrm>
        </p:spPr>
        <p:txBody>
          <a:bodyPr>
            <a:normAutofit/>
          </a:bodyPr>
          <a:lstStyle/>
          <a:p>
            <a:pPr algn="ctr"/>
            <a:r>
              <a:rPr lang="en-US" sz="2800" dirty="0" smtClean="0">
                <a:effectLst>
                  <a:outerShdw blurRad="38100" dist="38100" dir="2700000" algn="tl">
                    <a:srgbClr val="000000">
                      <a:alpha val="43137"/>
                    </a:srgbClr>
                  </a:outerShdw>
                </a:effectLst>
              </a:rPr>
              <a:t>Suicide Prevention Supports in Place in the Community: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780809344"/>
              </p:ext>
            </p:extLst>
          </p:nvPr>
        </p:nvGraphicFramePr>
        <p:xfrm>
          <a:off x="122205" y="1320387"/>
          <a:ext cx="11659993"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529124" y="1679052"/>
            <a:ext cx="7406450" cy="369332"/>
          </a:xfrm>
          <a:prstGeom prst="rect">
            <a:avLst/>
          </a:prstGeom>
          <a:noFill/>
        </p:spPr>
        <p:txBody>
          <a:bodyPr wrap="none" rtlCol="0">
            <a:spAutoFit/>
          </a:bodyPr>
          <a:lstStyle/>
          <a:p>
            <a:pPr algn="ctr"/>
            <a:r>
              <a:rPr lang="en-US" b="1" i="1" dirty="0">
                <a:solidFill>
                  <a:srgbClr val="C00000"/>
                </a:solidFill>
              </a:rPr>
              <a:t>Key Informant believes that </a:t>
            </a:r>
            <a:r>
              <a:rPr lang="en-US" b="1" i="1" dirty="0" smtClean="0">
                <a:solidFill>
                  <a:srgbClr val="C00000"/>
                </a:solidFill>
              </a:rPr>
              <a:t>the following are in place in the community….</a:t>
            </a:r>
            <a:endParaRPr lang="en-US" b="1" dirty="0">
              <a:solidFill>
                <a:srgbClr val="C00000"/>
              </a:solidFill>
            </a:endParaRPr>
          </a:p>
        </p:txBody>
      </p:sp>
    </p:spTree>
    <p:extLst>
      <p:ext uri="{BB962C8B-B14F-4D97-AF65-F5344CB8AC3E}">
        <p14:creationId xmlns:p14="http://schemas.microsoft.com/office/powerpoint/2010/main" val="1939062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9414753" cy="1040302"/>
          </a:xfrm>
        </p:spPr>
        <p:txBody>
          <a:bodyPr>
            <a:normAutofit/>
          </a:bodyPr>
          <a:lstStyle/>
          <a:p>
            <a:pPr algn="ctr"/>
            <a:r>
              <a:rPr lang="en-US" sz="2800" dirty="0" smtClean="0">
                <a:effectLst>
                  <a:outerShdw blurRad="38100" dist="38100" dir="2700000" algn="tl">
                    <a:srgbClr val="000000">
                      <a:alpha val="43137"/>
                    </a:srgbClr>
                  </a:outerShdw>
                </a:effectLst>
              </a:rPr>
              <a:t>Community Readiness to Undertake Behavioral Health Promotion Activities*: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027239149"/>
              </p:ext>
            </p:extLst>
          </p:nvPr>
        </p:nvGraphicFramePr>
        <p:xfrm>
          <a:off x="165100" y="1129759"/>
          <a:ext cx="11829193"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623254" y="1513270"/>
            <a:ext cx="5657831" cy="369332"/>
          </a:xfrm>
          <a:prstGeom prst="rect">
            <a:avLst/>
          </a:prstGeom>
          <a:noFill/>
        </p:spPr>
        <p:txBody>
          <a:bodyPr wrap="none" rtlCol="0">
            <a:spAutoFit/>
          </a:bodyPr>
          <a:lstStyle/>
          <a:p>
            <a:pPr algn="ctr"/>
            <a:r>
              <a:rPr lang="en-US" b="1" i="1" dirty="0">
                <a:solidFill>
                  <a:srgbClr val="7030A0"/>
                </a:solidFill>
              </a:rPr>
              <a:t>Key Informant believes that </a:t>
            </a:r>
            <a:r>
              <a:rPr lang="en-US" b="1" i="1" dirty="0" smtClean="0">
                <a:solidFill>
                  <a:srgbClr val="7030A0"/>
                </a:solidFill>
              </a:rPr>
              <a:t>the community is ready to….</a:t>
            </a:r>
            <a:endParaRPr lang="en-US" b="1" dirty="0">
              <a:solidFill>
                <a:srgbClr val="7030A0"/>
              </a:solidFill>
            </a:endParaRPr>
          </a:p>
        </p:txBody>
      </p:sp>
      <p:sp>
        <p:nvSpPr>
          <p:cNvPr id="6" name="TextBox 1">
            <a:extLst>
              <a:ext uri="{FF2B5EF4-FFF2-40B4-BE49-F238E27FC236}">
                <a16:creationId xmlns:a16="http://schemas.microsoft.com/office/drawing/2014/main" id="{FB8B028A-44BA-4E4B-BE32-25E8F1A42513}"/>
              </a:ext>
            </a:extLst>
          </p:cNvPr>
          <p:cNvSpPr txBox="1"/>
          <p:nvPr/>
        </p:nvSpPr>
        <p:spPr>
          <a:xfrm>
            <a:off x="266373" y="6492874"/>
            <a:ext cx="8794499" cy="36512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*Behavioral Health Promotion Activities includes substance misuse prevention and mental health promotion activities.</a:t>
            </a:r>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871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8"/>
            <a:ext cx="9411599" cy="873042"/>
          </a:xfrm>
        </p:spPr>
        <p:txBody>
          <a:bodyPr>
            <a:noAutofit/>
          </a:bodyPr>
          <a:lstStyle/>
          <a:p>
            <a:pPr algn="ctr"/>
            <a:r>
              <a:rPr lang="en-US" sz="2800" dirty="0" smtClean="0">
                <a:effectLst>
                  <a:outerShdw blurRad="38100" dist="38100" dir="2700000" algn="tl">
                    <a:srgbClr val="000000">
                      <a:alpha val="43137"/>
                    </a:srgbClr>
                  </a:outerShdw>
                </a:effectLst>
              </a:rPr>
              <a:t>Key Informant Ratings of the Community Stage of Readiness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for Substance Misuse Prevention: Connecticut CRS, 2020</a:t>
            </a:r>
            <a:endParaRPr lang="en-US" sz="2800" dirty="0">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ext uri="{D42A27DB-BD31-4B8C-83A1-F6EECF244321}">
                <p14:modId xmlns:p14="http://schemas.microsoft.com/office/powerpoint/2010/main" val="3733633811"/>
              </p:ext>
            </p:extLst>
          </p:nvPr>
        </p:nvGraphicFramePr>
        <p:xfrm>
          <a:off x="533400" y="1382488"/>
          <a:ext cx="11081657" cy="5148941"/>
        </p:xfrm>
        <a:graphic>
          <a:graphicData uri="http://schemas.openxmlformats.org/drawingml/2006/table">
            <a:tbl>
              <a:tblPr firstRow="1" bandRow="1">
                <a:tableStyleId>{5C22544A-7EE6-4342-B048-85BDC9FD1C3A}</a:tableStyleId>
              </a:tblPr>
              <a:tblGrid>
                <a:gridCol w="10051698">
                  <a:extLst>
                    <a:ext uri="{9D8B030D-6E8A-4147-A177-3AD203B41FA5}">
                      <a16:colId xmlns:a16="http://schemas.microsoft.com/office/drawing/2014/main" val="2292344864"/>
                    </a:ext>
                  </a:extLst>
                </a:gridCol>
                <a:gridCol w="1029959">
                  <a:extLst>
                    <a:ext uri="{9D8B030D-6E8A-4147-A177-3AD203B41FA5}">
                      <a16:colId xmlns:a16="http://schemas.microsoft.com/office/drawing/2014/main" val="3233150570"/>
                    </a:ext>
                  </a:extLst>
                </a:gridCol>
              </a:tblGrid>
              <a:tr h="468085">
                <a:tc>
                  <a:txBody>
                    <a:bodyPr/>
                    <a:lstStyle/>
                    <a:p>
                      <a:r>
                        <a:rPr lang="en-US" dirty="0"/>
                        <a:t>Community Stage of Readiness for Substance Misuse Prevention: Connecticut (</a:t>
                      </a:r>
                      <a:r>
                        <a:rPr lang="en-US" dirty="0" smtClean="0"/>
                        <a:t>n=</a:t>
                      </a:r>
                      <a:r>
                        <a:rPr lang="en-US" sz="1800" b="1" kern="1200" dirty="0" smtClean="0">
                          <a:solidFill>
                            <a:schemeClr val="lt1"/>
                          </a:solidFill>
                          <a:latin typeface="+mn-lt"/>
                          <a:ea typeface="+mn-ea"/>
                          <a:cs typeface="+mn-cs"/>
                        </a:rPr>
                        <a:t>889</a:t>
                      </a:r>
                      <a:r>
                        <a:rPr lang="en-US" dirty="0" smtClean="0"/>
                        <a:t>)</a:t>
                      </a:r>
                      <a:endParaRPr lang="en-US" dirty="0"/>
                    </a:p>
                  </a:txBody>
                  <a:tcPr/>
                </a:tc>
                <a:tc>
                  <a:txBody>
                    <a:bodyPr/>
                    <a:lstStyle/>
                    <a:p>
                      <a:pPr marL="0" indent="0">
                        <a:tabLst>
                          <a:tab pos="452438" algn="l"/>
                        </a:tabLst>
                      </a:pPr>
                      <a:r>
                        <a:rPr lang="en-US" dirty="0"/>
                        <a:t>Percent</a:t>
                      </a:r>
                    </a:p>
                  </a:txBody>
                  <a:tcPr/>
                </a:tc>
                <a:extLst>
                  <a:ext uri="{0D108BD9-81ED-4DB2-BD59-A6C34878D82A}">
                    <a16:rowId xmlns:a16="http://schemas.microsoft.com/office/drawing/2014/main" val="1238025605"/>
                  </a:ext>
                </a:extLst>
              </a:tr>
              <a:tr h="364067">
                <a:tc>
                  <a:txBody>
                    <a:bodyPr/>
                    <a:lstStyle/>
                    <a:p>
                      <a:r>
                        <a:rPr lang="en-US" sz="1200" b="1" kern="1200" dirty="0">
                          <a:solidFill>
                            <a:srgbClr val="002060"/>
                          </a:solidFill>
                          <a:effectLst/>
                        </a:rPr>
                        <a:t>1 - This town/city tolerates or encourages substance misuse.</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200" b="1" kern="1200" dirty="0" smtClean="0">
                          <a:solidFill>
                            <a:srgbClr val="002060"/>
                          </a:solidFill>
                          <a:effectLst/>
                          <a:latin typeface="+mn-lt"/>
                          <a:ea typeface="+mn-ea"/>
                          <a:cs typeface="+mn-cs"/>
                        </a:rPr>
                        <a:t>.9</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64067">
                <a:tc>
                  <a:txBody>
                    <a:bodyPr/>
                    <a:lstStyle/>
                    <a:p>
                      <a:r>
                        <a:rPr lang="en-US" sz="1200" b="1" kern="1200" dirty="0">
                          <a:solidFill>
                            <a:srgbClr val="002060"/>
                          </a:solidFill>
                          <a:effectLst/>
                        </a:rPr>
                        <a:t>2 - This town/city has little or no recognition of the substance misuse problem.</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smtClean="0">
                          <a:solidFill>
                            <a:srgbClr val="002060"/>
                          </a:solidFill>
                          <a:effectLst/>
                          <a:latin typeface="+mn-lt"/>
                          <a:ea typeface="+mn-ea"/>
                          <a:cs typeface="+mn-cs"/>
                        </a:rPr>
                        <a:t>3.5</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520095">
                <a:tc>
                  <a:txBody>
                    <a:bodyPr/>
                    <a:lstStyle/>
                    <a:p>
                      <a:r>
                        <a:rPr lang="en-US" sz="1200" b="1" kern="1200" dirty="0">
                          <a:solidFill>
                            <a:srgbClr val="002060"/>
                          </a:solidFill>
                          <a:effectLst/>
                        </a:rPr>
                        <a:t>3 - This town/city believes that there is a substance misuse problem, but awareness of the issue is only linked to one or two incidents involving substance misuse.</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smtClean="0">
                          <a:solidFill>
                            <a:srgbClr val="002060"/>
                          </a:solidFill>
                          <a:effectLst/>
                          <a:latin typeface="+mn-lt"/>
                          <a:ea typeface="+mn-ea"/>
                          <a:cs typeface="+mn-cs"/>
                        </a:rPr>
                        <a:t>9.1</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520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4 - This town/city recognizes the substance misuse problem and leaders on the issue are identifiable, but little planning has been done to address problems and risk factors.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smtClean="0">
                          <a:solidFill>
                            <a:srgbClr val="002060"/>
                          </a:solidFill>
                          <a:effectLst/>
                          <a:latin typeface="+mn-lt"/>
                          <a:ea typeface="+mn-ea"/>
                          <a:cs typeface="+mn-cs"/>
                        </a:rPr>
                        <a:t>24.6</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364067">
                <a:tc>
                  <a:txBody>
                    <a:bodyPr/>
                    <a:lstStyle/>
                    <a:p>
                      <a:r>
                        <a:rPr lang="en-US" sz="1200" b="1" kern="1200" dirty="0">
                          <a:solidFill>
                            <a:srgbClr val="002060"/>
                          </a:solidFill>
                          <a:effectLst/>
                        </a:rPr>
                        <a:t>5 - This town/city is planning for substance misuse prevention and focuses on practical details, including seeking funds for prevention efforts.</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smtClean="0">
                          <a:solidFill>
                            <a:srgbClr val="002060"/>
                          </a:solidFill>
                          <a:effectLst/>
                          <a:latin typeface="+mn-lt"/>
                          <a:ea typeface="+mn-ea"/>
                          <a:cs typeface="+mn-cs"/>
                        </a:rPr>
                        <a:t>23.6</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520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substance misuse prevention program and there is great enthusiasm for the initiative as it begins.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smtClean="0">
                          <a:solidFill>
                            <a:srgbClr val="002060"/>
                          </a:solidFill>
                          <a:effectLst/>
                          <a:latin typeface="+mn-lt"/>
                          <a:ea typeface="+mn-ea"/>
                          <a:cs typeface="+mn-cs"/>
                        </a:rPr>
                        <a:t>7.8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520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substance misuse prevention program is running with financial support and trained staff.</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smtClean="0">
                          <a:solidFill>
                            <a:srgbClr val="002060"/>
                          </a:solidFill>
                          <a:effectLst/>
                          <a:latin typeface="+mn-lt"/>
                          <a:ea typeface="+mn-ea"/>
                          <a:cs typeface="+mn-cs"/>
                        </a:rPr>
                        <a:t>12.5</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520095">
                <a:tc>
                  <a:txBody>
                    <a:bodyPr/>
                    <a:lstStyle/>
                    <a:p>
                      <a:r>
                        <a:rPr lang="en-US" sz="1200" b="1" kern="1200" dirty="0">
                          <a:solidFill>
                            <a:srgbClr val="002060"/>
                          </a:solidFill>
                          <a:effectLst/>
                        </a:rPr>
                        <a:t>8 - This town/city views standard substance misuse programs as valuable, new programs are being developed to reach out to at-risk populations and there is ongoing sophisticated evaluation of current efforts.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smtClean="0">
                          <a:solidFill>
                            <a:srgbClr val="002060"/>
                          </a:solidFill>
                          <a:effectLst/>
                          <a:latin typeface="+mn-lt"/>
                          <a:ea typeface="+mn-ea"/>
                          <a:cs typeface="+mn-cs"/>
                        </a:rPr>
                        <a:t>10.8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520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substance misuse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lnB w="12700" cap="flat" cmpd="sng" algn="ctr">
                      <a:solidFill>
                        <a:srgbClr val="002060"/>
                      </a:solidFill>
                      <a:prstDash val="solid"/>
                      <a:round/>
                      <a:headEnd type="none" w="med" len="med"/>
                      <a:tailEnd type="none" w="med" len="med"/>
                    </a:lnB>
                  </a:tcPr>
                </a:tc>
                <a:tc>
                  <a:txBody>
                    <a:bodyPr/>
                    <a:lstStyle/>
                    <a:p>
                      <a:pPr algn="ctr"/>
                      <a:r>
                        <a:rPr lang="en-US" sz="1200" b="1" kern="1200" dirty="0" smtClean="0">
                          <a:solidFill>
                            <a:srgbClr val="002060"/>
                          </a:solidFill>
                          <a:effectLst/>
                          <a:latin typeface="+mn-lt"/>
                          <a:ea typeface="+mn-ea"/>
                          <a:cs typeface="+mn-cs"/>
                        </a:rPr>
                        <a:t>7.3</a:t>
                      </a:r>
                      <a:endParaRPr lang="en-US" sz="1200" b="1" kern="1200" dirty="0">
                        <a:solidFill>
                          <a:srgbClr val="002060"/>
                        </a:solidFill>
                        <a:effectLst/>
                        <a:latin typeface="+mn-lt"/>
                        <a:ea typeface="+mn-ea"/>
                        <a:cs typeface="+mn-cs"/>
                      </a:endParaRPr>
                    </a:p>
                  </a:txBody>
                  <a:tcPr marL="47625" marR="47625" marT="0" marB="0"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787173441"/>
                  </a:ext>
                </a:extLst>
              </a:tr>
              <a:tr h="468085">
                <a:tc>
                  <a:txBody>
                    <a:bodyPr/>
                    <a:lstStyle/>
                    <a:p>
                      <a:pPr algn="r"/>
                      <a:r>
                        <a:rPr lang="en-US" sz="1600" b="1" dirty="0">
                          <a:solidFill>
                            <a:srgbClr val="002060"/>
                          </a:solidFill>
                        </a:rPr>
                        <a:t>Mean Stage of Readiness for Connecticut</a:t>
                      </a:r>
                    </a:p>
                  </a:txBody>
                  <a:tcPr anchor="ctr">
                    <a:lnT w="12700" cap="flat" cmpd="sng" algn="ctr">
                      <a:solidFill>
                        <a:srgbClr val="002060"/>
                      </a:solidFill>
                      <a:prstDash val="solid"/>
                      <a:round/>
                      <a:headEnd type="none" w="med" len="med"/>
                      <a:tailEnd type="none" w="med" len="med"/>
                    </a:lnT>
                  </a:tcPr>
                </a:tc>
                <a:tc>
                  <a:txBody>
                    <a:bodyPr/>
                    <a:lstStyle/>
                    <a:p>
                      <a:pPr algn="ctr"/>
                      <a:r>
                        <a:rPr lang="en-US" sz="1600" b="1" kern="1200" dirty="0" smtClean="0">
                          <a:solidFill>
                            <a:srgbClr val="002060"/>
                          </a:solidFill>
                          <a:effectLst/>
                          <a:latin typeface="+mn-lt"/>
                          <a:ea typeface="+mn-ea"/>
                          <a:cs typeface="+mn-cs"/>
                        </a:rPr>
                        <a:t>5.37</a:t>
                      </a:r>
                      <a:endParaRPr lang="en-US" sz="1600" b="1" kern="1200" dirty="0">
                        <a:solidFill>
                          <a:srgbClr val="002060"/>
                        </a:solidFill>
                        <a:effectLst/>
                        <a:latin typeface="+mn-lt"/>
                        <a:ea typeface="+mn-ea"/>
                        <a:cs typeface="+mn-cs"/>
                      </a:endParaRPr>
                    </a:p>
                  </a:txBody>
                  <a:tcPr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235955634"/>
                  </a:ext>
                </a:extLst>
              </a:tr>
            </a:tbl>
          </a:graphicData>
        </a:graphic>
      </p:graphicFrame>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Tree>
    <p:extLst>
      <p:ext uri="{BB962C8B-B14F-4D97-AF65-F5344CB8AC3E}">
        <p14:creationId xmlns:p14="http://schemas.microsoft.com/office/powerpoint/2010/main" val="2687902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8"/>
            <a:ext cx="9411599" cy="873042"/>
          </a:xfrm>
        </p:spPr>
        <p:txBody>
          <a:bodyPr>
            <a:normAutofit/>
          </a:bodyPr>
          <a:lstStyle/>
          <a:p>
            <a:pPr algn="ctr"/>
            <a:r>
              <a:rPr lang="en-US" sz="2800" dirty="0" smtClean="0">
                <a:effectLst>
                  <a:outerShdw blurRad="38100" dist="38100" dir="2700000" algn="tl">
                    <a:srgbClr val="000000">
                      <a:alpha val="43137"/>
                    </a:srgbClr>
                  </a:outerShdw>
                </a:effectLst>
              </a:rPr>
              <a:t>Key Informant Ratings of the Community Stage of Readiness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for Mental Health Promotion: Connecticut CRS, 2020</a:t>
            </a:r>
            <a:endParaRPr lang="en-US" sz="2800" dirty="0">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ext uri="{D42A27DB-BD31-4B8C-83A1-F6EECF244321}">
                <p14:modId xmlns:p14="http://schemas.microsoft.com/office/powerpoint/2010/main" val="3755421090"/>
              </p:ext>
            </p:extLst>
          </p:nvPr>
        </p:nvGraphicFramePr>
        <p:xfrm>
          <a:off x="653143" y="1295400"/>
          <a:ext cx="10874827" cy="4789713"/>
        </p:xfrm>
        <a:graphic>
          <a:graphicData uri="http://schemas.openxmlformats.org/drawingml/2006/table">
            <a:tbl>
              <a:tblPr firstRow="1" bandRow="1">
                <a:tableStyleId>{5C22544A-7EE6-4342-B048-85BDC9FD1C3A}</a:tableStyleId>
              </a:tblPr>
              <a:tblGrid>
                <a:gridCol w="9864091">
                  <a:extLst>
                    <a:ext uri="{9D8B030D-6E8A-4147-A177-3AD203B41FA5}">
                      <a16:colId xmlns:a16="http://schemas.microsoft.com/office/drawing/2014/main" val="2292344864"/>
                    </a:ext>
                  </a:extLst>
                </a:gridCol>
                <a:gridCol w="1010736">
                  <a:extLst>
                    <a:ext uri="{9D8B030D-6E8A-4147-A177-3AD203B41FA5}">
                      <a16:colId xmlns:a16="http://schemas.microsoft.com/office/drawing/2014/main" val="3233150570"/>
                    </a:ext>
                  </a:extLst>
                </a:gridCol>
              </a:tblGrid>
              <a:tr h="728081">
                <a:tc>
                  <a:txBody>
                    <a:bodyPr/>
                    <a:lstStyle/>
                    <a:p>
                      <a:r>
                        <a:rPr lang="en-US" dirty="0"/>
                        <a:t>Community Stage of Readiness for </a:t>
                      </a:r>
                      <a:r>
                        <a:rPr lang="en-US" dirty="0" smtClean="0"/>
                        <a:t>Mental Health</a:t>
                      </a:r>
                      <a:r>
                        <a:rPr lang="en-US" baseline="0" dirty="0" smtClean="0"/>
                        <a:t> Promotion</a:t>
                      </a:r>
                      <a:r>
                        <a:rPr lang="en-US" dirty="0" smtClean="0"/>
                        <a:t>: </a:t>
                      </a:r>
                      <a:r>
                        <a:rPr lang="en-US" dirty="0"/>
                        <a:t>Connecticut (</a:t>
                      </a:r>
                      <a:r>
                        <a:rPr lang="en-US" dirty="0" smtClean="0"/>
                        <a:t>n=</a:t>
                      </a:r>
                      <a:r>
                        <a:rPr lang="en-US" sz="1800" b="1" kern="1200" dirty="0" smtClean="0">
                          <a:solidFill>
                            <a:schemeClr val="lt1"/>
                          </a:solidFill>
                          <a:latin typeface="+mn-lt"/>
                          <a:ea typeface="+mn-ea"/>
                          <a:cs typeface="+mn-cs"/>
                        </a:rPr>
                        <a:t>895</a:t>
                      </a:r>
                      <a:r>
                        <a:rPr lang="en-US" dirty="0" smtClean="0"/>
                        <a:t>)</a:t>
                      </a:r>
                      <a:endParaRPr lang="en-US" dirty="0"/>
                    </a:p>
                  </a:txBody>
                  <a:tcPr anchor="ctr"/>
                </a:tc>
                <a:tc>
                  <a:txBody>
                    <a:bodyPr/>
                    <a:lstStyle/>
                    <a:p>
                      <a:pPr marL="0" indent="0">
                        <a:tabLst>
                          <a:tab pos="452438" algn="l"/>
                        </a:tabLst>
                      </a:pPr>
                      <a:r>
                        <a:rPr lang="en-US" dirty="0"/>
                        <a:t>Percent</a:t>
                      </a:r>
                    </a:p>
                  </a:txBody>
                  <a:tcPr anchor="ctr"/>
                </a:tc>
                <a:extLst>
                  <a:ext uri="{0D108BD9-81ED-4DB2-BD59-A6C34878D82A}">
                    <a16:rowId xmlns:a16="http://schemas.microsoft.com/office/drawing/2014/main" val="1238025605"/>
                  </a:ext>
                </a:extLst>
              </a:tr>
              <a:tr h="338469">
                <a:tc>
                  <a:txBody>
                    <a:bodyPr/>
                    <a:lstStyle/>
                    <a:p>
                      <a:r>
                        <a:rPr lang="en-US" sz="1200" b="1" kern="1200" dirty="0">
                          <a:solidFill>
                            <a:srgbClr val="002060"/>
                          </a:solidFill>
                          <a:effectLst/>
                        </a:rPr>
                        <a:t>1 - This town/city is unsupportive of those with mental health issues.</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200" b="1" kern="1200" dirty="0" smtClean="0">
                          <a:solidFill>
                            <a:srgbClr val="002060"/>
                          </a:solidFill>
                          <a:effectLst/>
                          <a:latin typeface="+mn-lt"/>
                          <a:ea typeface="+mn-ea"/>
                          <a:cs typeface="+mn-cs"/>
                        </a:rPr>
                        <a:t>.9</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38469">
                <a:tc>
                  <a:txBody>
                    <a:bodyPr/>
                    <a:lstStyle/>
                    <a:p>
                      <a:r>
                        <a:rPr lang="en-US" sz="1200" b="1" kern="1200" dirty="0">
                          <a:solidFill>
                            <a:srgbClr val="002060"/>
                          </a:solidFill>
                          <a:effectLst/>
                        </a:rPr>
                        <a:t>2 - This town/city has little or no recognition of the community’s concern about mental health.</a:t>
                      </a:r>
                    </a:p>
                  </a:txBody>
                  <a:tcPr anchor="ctr"/>
                </a:tc>
                <a:tc>
                  <a:txBody>
                    <a:bodyPr/>
                    <a:lstStyle/>
                    <a:p>
                      <a:pPr algn="ctr"/>
                      <a:r>
                        <a:rPr lang="en-US" sz="1200" b="1" kern="1200" dirty="0" smtClean="0">
                          <a:solidFill>
                            <a:srgbClr val="002060"/>
                          </a:solidFill>
                          <a:effectLst/>
                          <a:latin typeface="+mn-lt"/>
                          <a:ea typeface="+mn-ea"/>
                          <a:cs typeface="+mn-cs"/>
                        </a:rPr>
                        <a:t>5.7</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483528">
                <a:tc>
                  <a:txBody>
                    <a:bodyPr/>
                    <a:lstStyle/>
                    <a:p>
                      <a:r>
                        <a:rPr lang="en-US" sz="1200" b="1" kern="1200" dirty="0">
                          <a:solidFill>
                            <a:srgbClr val="002060"/>
                          </a:solidFill>
                          <a:effectLst/>
                        </a:rPr>
                        <a:t>3 - This town/city believes that mental health concerns impact the community, but awareness of the issue is only linked to one or two situations involving mental health.</a:t>
                      </a:r>
                      <a:endParaRPr lang="en-US" sz="1200" b="1" dirty="0">
                        <a:solidFill>
                          <a:srgbClr val="002060"/>
                        </a:solidFill>
                      </a:endParaRPr>
                    </a:p>
                  </a:txBody>
                  <a:tcPr anchor="ctr"/>
                </a:tc>
                <a:tc>
                  <a:txBody>
                    <a:bodyPr/>
                    <a:lstStyle/>
                    <a:p>
                      <a:pPr algn="ctr"/>
                      <a:r>
                        <a:rPr lang="en-US" sz="1200" b="1" kern="1200" dirty="0" smtClean="0">
                          <a:solidFill>
                            <a:srgbClr val="002060"/>
                          </a:solidFill>
                          <a:effectLst/>
                          <a:latin typeface="+mn-lt"/>
                          <a:ea typeface="+mn-ea"/>
                          <a:cs typeface="+mn-cs"/>
                        </a:rPr>
                        <a:t>13.4</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483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4 - This town/city recognizes the mental health concerns of the community and leaders on the issue are identifiable, but little planning has been done to address problems and risk factors.</a:t>
                      </a:r>
                    </a:p>
                  </a:txBody>
                  <a:tcPr anchor="ctr"/>
                </a:tc>
                <a:tc>
                  <a:txBody>
                    <a:bodyPr/>
                    <a:lstStyle/>
                    <a:p>
                      <a:pPr algn="ctr"/>
                      <a:r>
                        <a:rPr lang="en-US" sz="1200" b="1" kern="1200" dirty="0" smtClean="0">
                          <a:solidFill>
                            <a:srgbClr val="002060"/>
                          </a:solidFill>
                          <a:effectLst/>
                          <a:latin typeface="+mn-lt"/>
                          <a:ea typeface="+mn-ea"/>
                          <a:cs typeface="+mn-cs"/>
                        </a:rPr>
                        <a:t>31.8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338469">
                <a:tc>
                  <a:txBody>
                    <a:bodyPr/>
                    <a:lstStyle/>
                    <a:p>
                      <a:r>
                        <a:rPr lang="en-US" sz="1200" b="1" kern="1200" dirty="0">
                          <a:solidFill>
                            <a:srgbClr val="002060"/>
                          </a:solidFill>
                          <a:effectLst/>
                        </a:rPr>
                        <a:t>5 - This town/city is planning for mental health promotion programs and focuses on practical details, including seeking funds for awareness efforts.</a:t>
                      </a:r>
                    </a:p>
                  </a:txBody>
                  <a:tcPr anchor="ctr"/>
                </a:tc>
                <a:tc>
                  <a:txBody>
                    <a:bodyPr/>
                    <a:lstStyle/>
                    <a:p>
                      <a:pPr algn="ctr"/>
                      <a:r>
                        <a:rPr lang="en-US" sz="1200" b="1" kern="1200" dirty="0" smtClean="0">
                          <a:solidFill>
                            <a:srgbClr val="002060"/>
                          </a:solidFill>
                          <a:effectLst/>
                          <a:latin typeface="+mn-lt"/>
                          <a:ea typeface="+mn-ea"/>
                          <a:cs typeface="+mn-cs"/>
                        </a:rPr>
                        <a:t>19.8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338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mental health promotion program and there is great enthusiasm for the initiative as it begins.</a:t>
                      </a:r>
                    </a:p>
                  </a:txBody>
                  <a:tcPr anchor="ctr"/>
                </a:tc>
                <a:tc>
                  <a:txBody>
                    <a:bodyPr/>
                    <a:lstStyle/>
                    <a:p>
                      <a:pPr algn="ctr"/>
                      <a:r>
                        <a:rPr lang="en-US" sz="1200" b="1" kern="1200" dirty="0">
                          <a:solidFill>
                            <a:srgbClr val="002060"/>
                          </a:solidFill>
                          <a:effectLst/>
                          <a:latin typeface="+mn-lt"/>
                          <a:ea typeface="+mn-ea"/>
                          <a:cs typeface="+mn-cs"/>
                        </a:rPr>
                        <a:t>7</a:t>
                      </a:r>
                      <a:r>
                        <a:rPr lang="en-US" sz="1200" b="1" kern="1200" dirty="0" smtClean="0">
                          <a:solidFill>
                            <a:srgbClr val="002060"/>
                          </a:solidFill>
                          <a:effectLst/>
                          <a:latin typeface="+mn-lt"/>
                          <a:ea typeface="+mn-ea"/>
                          <a:cs typeface="+mn-cs"/>
                        </a:rPr>
                        <a:t>.0</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338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mental health promotion program is running with financial support and trained staff</a:t>
                      </a:r>
                      <a:r>
                        <a:rPr lang="en-US" sz="1200" b="1" kern="1200" dirty="0" smtClean="0">
                          <a:solidFill>
                            <a:srgbClr val="002060"/>
                          </a:solidFill>
                          <a:effectLst/>
                        </a:rPr>
                        <a:t>.</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smtClean="0">
                          <a:solidFill>
                            <a:srgbClr val="002060"/>
                          </a:solidFill>
                          <a:effectLst/>
                          <a:latin typeface="+mn-lt"/>
                          <a:ea typeface="+mn-ea"/>
                          <a:cs typeface="+mn-cs"/>
                        </a:rPr>
                        <a:t>7.8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483528">
                <a:tc>
                  <a:txBody>
                    <a:bodyPr/>
                    <a:lstStyle/>
                    <a:p>
                      <a:r>
                        <a:rPr lang="en-US" sz="1200" b="1" kern="1200" dirty="0">
                          <a:solidFill>
                            <a:srgbClr val="002060"/>
                          </a:solidFill>
                          <a:effectLst/>
                        </a:rPr>
                        <a:t>8 - This town/city views standard mental health promotion programs as valuable, new programs are being developed to reach out to at-risk populations and there is ongoing sophisticated evaluation of current efforts.</a:t>
                      </a:r>
                    </a:p>
                  </a:txBody>
                  <a:tcPr anchor="ctr"/>
                </a:tc>
                <a:tc>
                  <a:txBody>
                    <a:bodyPr/>
                    <a:lstStyle/>
                    <a:p>
                      <a:pPr algn="ctr"/>
                      <a:r>
                        <a:rPr lang="en-US" sz="1200" b="1" kern="1200" dirty="0" smtClean="0">
                          <a:solidFill>
                            <a:srgbClr val="002060"/>
                          </a:solidFill>
                          <a:effectLst/>
                          <a:latin typeface="+mn-lt"/>
                          <a:ea typeface="+mn-ea"/>
                          <a:cs typeface="+mn-cs"/>
                        </a:rPr>
                        <a:t>8.9</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483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mental health promotion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lnB w="12700" cap="flat" cmpd="sng" algn="ctr">
                      <a:solidFill>
                        <a:srgbClr val="002060"/>
                      </a:solidFill>
                      <a:prstDash val="solid"/>
                      <a:round/>
                      <a:headEnd type="none" w="med" len="med"/>
                      <a:tailEnd type="none" w="med" len="med"/>
                    </a:lnB>
                  </a:tcPr>
                </a:tc>
                <a:tc>
                  <a:txBody>
                    <a:bodyPr/>
                    <a:lstStyle/>
                    <a:p>
                      <a:pPr algn="ctr"/>
                      <a:r>
                        <a:rPr lang="en-US" sz="1200" b="1" kern="1200" dirty="0" smtClean="0">
                          <a:solidFill>
                            <a:srgbClr val="002060"/>
                          </a:solidFill>
                          <a:effectLst/>
                          <a:latin typeface="+mn-lt"/>
                          <a:ea typeface="+mn-ea"/>
                          <a:cs typeface="+mn-cs"/>
                        </a:rPr>
                        <a:t>4.6</a:t>
                      </a:r>
                      <a:endParaRPr lang="en-US" sz="1200" b="1" kern="1200" dirty="0">
                        <a:solidFill>
                          <a:srgbClr val="002060"/>
                        </a:solidFill>
                        <a:effectLst/>
                        <a:latin typeface="+mn-lt"/>
                        <a:ea typeface="+mn-ea"/>
                        <a:cs typeface="+mn-cs"/>
                      </a:endParaRPr>
                    </a:p>
                  </a:txBody>
                  <a:tcPr marL="47625" marR="47625" marT="0" marB="0"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787173441"/>
                  </a:ext>
                </a:extLst>
              </a:tr>
              <a:tr h="435175">
                <a:tc>
                  <a:txBody>
                    <a:bodyPr/>
                    <a:lstStyle/>
                    <a:p>
                      <a:pPr algn="r"/>
                      <a:r>
                        <a:rPr lang="en-US" sz="1600" b="1" dirty="0">
                          <a:solidFill>
                            <a:srgbClr val="002060"/>
                          </a:solidFill>
                        </a:rPr>
                        <a:t>Mean Stage of Readiness for Connecticut</a:t>
                      </a:r>
                    </a:p>
                  </a:txBody>
                  <a:tcPr anchor="ctr">
                    <a:lnT w="12700" cap="flat" cmpd="sng" algn="ctr">
                      <a:solidFill>
                        <a:srgbClr val="002060"/>
                      </a:solidFill>
                      <a:prstDash val="solid"/>
                      <a:round/>
                      <a:headEnd type="none" w="med" len="med"/>
                      <a:tailEnd type="none" w="med" len="med"/>
                    </a:lnT>
                  </a:tcPr>
                </a:tc>
                <a:tc>
                  <a:txBody>
                    <a:bodyPr/>
                    <a:lstStyle/>
                    <a:p>
                      <a:pPr algn="ctr"/>
                      <a:r>
                        <a:rPr lang="en-US" sz="1600" b="1" kern="1200" dirty="0" smtClean="0">
                          <a:solidFill>
                            <a:srgbClr val="002060"/>
                          </a:solidFill>
                          <a:effectLst/>
                          <a:latin typeface="+mn-lt"/>
                          <a:ea typeface="+mn-ea"/>
                          <a:cs typeface="+mn-cs"/>
                        </a:rPr>
                        <a:t>4.88</a:t>
                      </a:r>
                      <a:endParaRPr lang="en-US" sz="1600" b="1" kern="1200" dirty="0">
                        <a:solidFill>
                          <a:srgbClr val="002060"/>
                        </a:solidFill>
                        <a:effectLst/>
                        <a:latin typeface="+mn-lt"/>
                        <a:ea typeface="+mn-ea"/>
                        <a:cs typeface="+mn-cs"/>
                      </a:endParaRPr>
                    </a:p>
                  </a:txBody>
                  <a:tcPr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235955634"/>
                  </a:ext>
                </a:extLst>
              </a:tr>
            </a:tbl>
          </a:graphicData>
        </a:graphic>
      </p:graphicFrame>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
        <p:nvSpPr>
          <p:cNvPr id="3" name="TextBox 2"/>
          <p:cNvSpPr txBox="1"/>
          <p:nvPr/>
        </p:nvSpPr>
        <p:spPr>
          <a:xfrm>
            <a:off x="838200" y="6172200"/>
            <a:ext cx="10591800" cy="461665"/>
          </a:xfrm>
          <a:prstGeom prst="rect">
            <a:avLst/>
          </a:prstGeom>
          <a:noFill/>
        </p:spPr>
        <p:txBody>
          <a:bodyPr wrap="square" rtlCol="0">
            <a:spAutoFit/>
          </a:bodyPr>
          <a:lstStyle/>
          <a:p>
            <a:pPr algn="ctr"/>
            <a:r>
              <a:rPr lang="en-US" sz="2400" b="1" dirty="0" smtClean="0">
                <a:solidFill>
                  <a:srgbClr val="002060"/>
                </a:solidFill>
              </a:rPr>
              <a:t>Visit the </a:t>
            </a:r>
            <a:r>
              <a:rPr lang="en-US" sz="2400" b="1" dirty="0" smtClean="0">
                <a:solidFill>
                  <a:srgbClr val="002060"/>
                </a:solidFill>
                <a:hlinkClick r:id="rId4"/>
              </a:rPr>
              <a:t>SEOW Prevention </a:t>
            </a:r>
            <a:r>
              <a:rPr lang="en-US" sz="2400" b="1" dirty="0">
                <a:solidFill>
                  <a:srgbClr val="002060"/>
                </a:solidFill>
                <a:hlinkClick r:id="rId4"/>
              </a:rPr>
              <a:t>Data Portal</a:t>
            </a:r>
            <a:r>
              <a:rPr lang="en-US" sz="2400" b="1" dirty="0">
                <a:solidFill>
                  <a:srgbClr val="002060"/>
                </a:solidFill>
              </a:rPr>
              <a:t>: https://preventionportal.ctdata.org</a:t>
            </a:r>
            <a:r>
              <a:rPr lang="en-US" dirty="0"/>
              <a:t>/</a:t>
            </a:r>
          </a:p>
        </p:txBody>
      </p:sp>
    </p:spTree>
    <p:extLst>
      <p:ext uri="{BB962C8B-B14F-4D97-AF65-F5344CB8AC3E}">
        <p14:creationId xmlns:p14="http://schemas.microsoft.com/office/powerpoint/2010/main" val="3333916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3143" y="96132"/>
            <a:ext cx="10110061" cy="530034"/>
          </a:xfrm>
        </p:spPr>
        <p:txBody>
          <a:bodyPr>
            <a:noAutofit/>
          </a:bodyPr>
          <a:lstStyle/>
          <a:p>
            <a:pPr algn="ctr" eaLnBrk="1" hangingPunct="1"/>
            <a:r>
              <a:rPr lang="en-US" altLang="en-US" sz="3200" dirty="0" smtClean="0">
                <a:solidFill>
                  <a:srgbClr val="002060"/>
                </a:solidFill>
                <a:effectLst>
                  <a:outerShdw blurRad="38100" dist="38100" dir="2700000" algn="tl">
                    <a:srgbClr val="000000">
                      <a:alpha val="43137"/>
                    </a:srgbClr>
                  </a:outerShdw>
                </a:effectLst>
                <a:latin typeface="+mn-lt"/>
              </a:rPr>
              <a:t>Community </a:t>
            </a:r>
            <a:r>
              <a:rPr lang="en-US" altLang="en-US" sz="3200" dirty="0">
                <a:solidFill>
                  <a:srgbClr val="002060"/>
                </a:solidFill>
                <a:effectLst>
                  <a:outerShdw blurRad="38100" dist="38100" dir="2700000" algn="tl">
                    <a:srgbClr val="000000">
                      <a:alpha val="43137"/>
                    </a:srgbClr>
                  </a:outerShdw>
                </a:effectLst>
                <a:latin typeface="+mn-lt"/>
              </a:rPr>
              <a:t>Readiness Survey (CRS) Objectives</a:t>
            </a:r>
          </a:p>
        </p:txBody>
      </p:sp>
      <p:sp>
        <p:nvSpPr>
          <p:cNvPr id="7171" name="Rectangle 3"/>
          <p:cNvSpPr>
            <a:spLocks noGrp="1" noChangeArrowheads="1"/>
          </p:cNvSpPr>
          <p:nvPr>
            <p:ph idx="1"/>
          </p:nvPr>
        </p:nvSpPr>
        <p:spPr>
          <a:xfrm>
            <a:off x="206828" y="1273629"/>
            <a:ext cx="11658599" cy="5077766"/>
          </a:xfrm>
        </p:spPr>
        <p:txBody>
          <a:bodyPr>
            <a:noAutofit/>
          </a:bodyPr>
          <a:lstStyle/>
          <a:p>
            <a:pPr eaLnBrk="1" hangingPunct="1">
              <a:lnSpc>
                <a:spcPct val="100000"/>
              </a:lnSpc>
              <a:spcBef>
                <a:spcPct val="0"/>
              </a:spcBef>
            </a:pPr>
            <a:r>
              <a:rPr lang="en-US" altLang="en-US" dirty="0" smtClean="0">
                <a:solidFill>
                  <a:srgbClr val="002060"/>
                </a:solidFill>
              </a:rPr>
              <a:t>Measure </a:t>
            </a:r>
            <a:r>
              <a:rPr lang="en-US" altLang="en-US" dirty="0">
                <a:solidFill>
                  <a:srgbClr val="002060"/>
                </a:solidFill>
              </a:rPr>
              <a:t>community </a:t>
            </a:r>
            <a:r>
              <a:rPr lang="en-US" altLang="en-US" dirty="0" smtClean="0">
                <a:solidFill>
                  <a:srgbClr val="002060"/>
                </a:solidFill>
              </a:rPr>
              <a:t>capacity and readiness </a:t>
            </a:r>
            <a:r>
              <a:rPr lang="en-US" altLang="en-US" dirty="0">
                <a:solidFill>
                  <a:srgbClr val="002060"/>
                </a:solidFill>
              </a:rPr>
              <a:t>for substance </a:t>
            </a:r>
            <a:r>
              <a:rPr lang="en-US" altLang="en-US" dirty="0" smtClean="0">
                <a:solidFill>
                  <a:srgbClr val="002060"/>
                </a:solidFill>
              </a:rPr>
              <a:t>misuse prevention</a:t>
            </a:r>
            <a:r>
              <a:rPr lang="en-US" altLang="en-US" dirty="0">
                <a:solidFill>
                  <a:srgbClr val="002060"/>
                </a:solidFill>
              </a:rPr>
              <a:t> </a:t>
            </a:r>
            <a:r>
              <a:rPr lang="en-US" altLang="en-US" dirty="0" smtClean="0">
                <a:solidFill>
                  <a:srgbClr val="002060"/>
                </a:solidFill>
              </a:rPr>
              <a:t>and mental health promotion:</a:t>
            </a:r>
            <a:endParaRPr lang="en-US" altLang="en-US" dirty="0">
              <a:solidFill>
                <a:srgbClr val="002060"/>
              </a:solidFill>
            </a:endParaRPr>
          </a:p>
          <a:p>
            <a:pPr lvl="1" eaLnBrk="1" hangingPunct="1">
              <a:spcBef>
                <a:spcPct val="0"/>
              </a:spcBef>
            </a:pPr>
            <a:r>
              <a:rPr lang="en-US" altLang="en-US" sz="2800" dirty="0">
                <a:solidFill>
                  <a:srgbClr val="002060"/>
                </a:solidFill>
              </a:rPr>
              <a:t>Community attitudes </a:t>
            </a:r>
            <a:r>
              <a:rPr lang="en-US" altLang="en-US" sz="2800" dirty="0" smtClean="0">
                <a:solidFill>
                  <a:srgbClr val="002060"/>
                </a:solidFill>
              </a:rPr>
              <a:t>about alcohol and drug use, mental health issues, suicide and problem gambling;</a:t>
            </a:r>
            <a:endParaRPr lang="en-US" altLang="en-US" sz="2800" dirty="0">
              <a:solidFill>
                <a:srgbClr val="002060"/>
              </a:solidFill>
            </a:endParaRPr>
          </a:p>
          <a:p>
            <a:pPr lvl="1" eaLnBrk="1" hangingPunct="1">
              <a:spcBef>
                <a:spcPct val="0"/>
              </a:spcBef>
            </a:pPr>
            <a:r>
              <a:rPr lang="en-US" altLang="en-US" sz="2800" dirty="0">
                <a:solidFill>
                  <a:srgbClr val="002060"/>
                </a:solidFill>
              </a:rPr>
              <a:t>Community support for </a:t>
            </a:r>
            <a:r>
              <a:rPr lang="en-US" altLang="en-US" sz="2800" dirty="0" smtClean="0">
                <a:solidFill>
                  <a:srgbClr val="002060"/>
                </a:solidFill>
              </a:rPr>
              <a:t>prevention and health promotion;</a:t>
            </a:r>
            <a:endParaRPr lang="en-US" altLang="en-US" sz="2800" dirty="0">
              <a:solidFill>
                <a:srgbClr val="002060"/>
              </a:solidFill>
            </a:endParaRPr>
          </a:p>
          <a:p>
            <a:pPr lvl="1" eaLnBrk="1" hangingPunct="1">
              <a:spcBef>
                <a:spcPct val="0"/>
              </a:spcBef>
            </a:pPr>
            <a:r>
              <a:rPr lang="en-US" altLang="en-US" sz="2800" dirty="0" smtClean="0">
                <a:solidFill>
                  <a:srgbClr val="002060"/>
                </a:solidFill>
              </a:rPr>
              <a:t>Perceived </a:t>
            </a:r>
            <a:r>
              <a:rPr lang="en-US" altLang="en-US" sz="2800" dirty="0">
                <a:solidFill>
                  <a:srgbClr val="002060"/>
                </a:solidFill>
              </a:rPr>
              <a:t>barriers to substance abuse </a:t>
            </a:r>
            <a:r>
              <a:rPr lang="en-US" altLang="en-US" sz="2800" dirty="0" smtClean="0">
                <a:solidFill>
                  <a:srgbClr val="002060"/>
                </a:solidFill>
              </a:rPr>
              <a:t>prevention and                           mental health promotion;</a:t>
            </a:r>
          </a:p>
          <a:p>
            <a:pPr lvl="1" eaLnBrk="1" hangingPunct="1">
              <a:spcBef>
                <a:spcPct val="0"/>
              </a:spcBef>
            </a:pPr>
            <a:r>
              <a:rPr lang="en-US" altLang="en-US" sz="2800" dirty="0" smtClean="0">
                <a:solidFill>
                  <a:srgbClr val="002060"/>
                </a:solidFill>
              </a:rPr>
              <a:t>Ratings </a:t>
            </a:r>
            <a:r>
              <a:rPr lang="en-US" altLang="en-US" sz="2800" dirty="0">
                <a:solidFill>
                  <a:srgbClr val="002060"/>
                </a:solidFill>
              </a:rPr>
              <a:t>of community </a:t>
            </a:r>
            <a:r>
              <a:rPr lang="en-US" altLang="en-US" sz="2800" dirty="0" smtClean="0">
                <a:solidFill>
                  <a:srgbClr val="002060"/>
                </a:solidFill>
              </a:rPr>
              <a:t>readiness;</a:t>
            </a:r>
            <a:endParaRPr lang="en-US" altLang="en-US" sz="2800" dirty="0">
              <a:solidFill>
                <a:srgbClr val="002060"/>
              </a:solidFill>
            </a:endParaRPr>
          </a:p>
          <a:p>
            <a:pPr eaLnBrk="1" hangingPunct="1">
              <a:lnSpc>
                <a:spcPct val="100000"/>
              </a:lnSpc>
              <a:spcBef>
                <a:spcPct val="0"/>
              </a:spcBef>
            </a:pPr>
            <a:r>
              <a:rPr lang="en-US" altLang="en-US" dirty="0" smtClean="0">
                <a:solidFill>
                  <a:srgbClr val="002060"/>
                </a:solidFill>
              </a:rPr>
              <a:t>Develop </a:t>
            </a:r>
            <a:r>
              <a:rPr lang="en-US" altLang="en-US" dirty="0">
                <a:solidFill>
                  <a:srgbClr val="002060"/>
                </a:solidFill>
              </a:rPr>
              <a:t>a tool and methodology </a:t>
            </a:r>
            <a:r>
              <a:rPr lang="en-US" altLang="en-US" dirty="0" smtClean="0">
                <a:solidFill>
                  <a:srgbClr val="002060"/>
                </a:solidFill>
              </a:rPr>
              <a:t>to respond to DMHAS’ ongoing needs for needs assessment, evaluation; and impact assessment; </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Inform </a:t>
            </a:r>
            <a:r>
              <a:rPr lang="en-US" altLang="en-US" dirty="0" smtClean="0">
                <a:solidFill>
                  <a:srgbClr val="002060"/>
                </a:solidFill>
              </a:rPr>
              <a:t>planning at </a:t>
            </a:r>
            <a:r>
              <a:rPr lang="en-US" altLang="en-US" dirty="0">
                <a:solidFill>
                  <a:srgbClr val="002060"/>
                </a:solidFill>
              </a:rPr>
              <a:t>state and regional </a:t>
            </a:r>
            <a:r>
              <a:rPr lang="en-US" altLang="en-US" dirty="0" smtClean="0">
                <a:solidFill>
                  <a:srgbClr val="002060"/>
                </a:solidFill>
              </a:rPr>
              <a:t>levels;</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Identify </a:t>
            </a:r>
            <a:r>
              <a:rPr lang="en-US" altLang="en-US" dirty="0" smtClean="0">
                <a:solidFill>
                  <a:srgbClr val="002060"/>
                </a:solidFill>
              </a:rPr>
              <a:t>needs </a:t>
            </a:r>
            <a:r>
              <a:rPr lang="en-US" altLang="en-US" dirty="0">
                <a:solidFill>
                  <a:srgbClr val="002060"/>
                </a:solidFill>
              </a:rPr>
              <a:t>for training and technical </a:t>
            </a:r>
            <a:r>
              <a:rPr lang="en-US" altLang="en-US" dirty="0" smtClean="0">
                <a:solidFill>
                  <a:srgbClr val="002060"/>
                </a:solidFill>
              </a:rPr>
              <a:t>assistance</a:t>
            </a:r>
            <a:r>
              <a:rPr lang="en-US" altLang="en-US" dirty="0">
                <a:solidFill>
                  <a:srgbClr val="002060"/>
                </a:solidFill>
              </a:rPr>
              <a:t>.</a:t>
            </a:r>
          </a:p>
        </p:txBody>
      </p:sp>
    </p:spTree>
    <p:extLst>
      <p:ext uri="{BB962C8B-B14F-4D97-AF65-F5344CB8AC3E}">
        <p14:creationId xmlns:p14="http://schemas.microsoft.com/office/powerpoint/2010/main" val="3139501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835" y="49607"/>
            <a:ext cx="9886551" cy="583416"/>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The 2020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140" y="794657"/>
            <a:ext cx="9438860" cy="5812971"/>
          </a:xfrm>
        </p:spPr>
        <p:txBody>
          <a:bodyPr>
            <a:normAutofit fontScale="92500" lnSpcReduction="10000"/>
          </a:bodyPr>
          <a:lstStyle/>
          <a:p>
            <a:r>
              <a:rPr lang="en-US" dirty="0" smtClean="0">
                <a:solidFill>
                  <a:srgbClr val="002060"/>
                </a:solidFill>
              </a:rPr>
              <a:t>In response to DMHAS’ integration of mental health and substance misuse initiatives, the CRS 2020 was re-tooled:</a:t>
            </a:r>
          </a:p>
          <a:p>
            <a:r>
              <a:rPr lang="en-US" dirty="0">
                <a:solidFill>
                  <a:srgbClr val="002060"/>
                </a:solidFill>
              </a:rPr>
              <a:t>T</a:t>
            </a:r>
            <a:r>
              <a:rPr lang="en-US" dirty="0" smtClean="0">
                <a:solidFill>
                  <a:srgbClr val="002060"/>
                </a:solidFill>
              </a:rPr>
              <a:t>he survey was expanded to more fully assess </a:t>
            </a:r>
            <a:r>
              <a:rPr lang="en-US" b="1" dirty="0" smtClean="0">
                <a:solidFill>
                  <a:srgbClr val="002060"/>
                </a:solidFill>
              </a:rPr>
              <a:t>mental health</a:t>
            </a:r>
            <a:r>
              <a:rPr lang="en-US" dirty="0" smtClean="0">
                <a:solidFill>
                  <a:srgbClr val="002060"/>
                </a:solidFill>
              </a:rPr>
              <a:t>, </a:t>
            </a:r>
            <a:r>
              <a:rPr lang="en-US" b="1" dirty="0" smtClean="0">
                <a:solidFill>
                  <a:srgbClr val="002060"/>
                </a:solidFill>
              </a:rPr>
              <a:t>suicide</a:t>
            </a:r>
            <a:r>
              <a:rPr lang="en-US" dirty="0" smtClean="0">
                <a:solidFill>
                  <a:srgbClr val="002060"/>
                </a:solidFill>
              </a:rPr>
              <a:t> and </a:t>
            </a:r>
            <a:r>
              <a:rPr lang="en-US" b="1" dirty="0" smtClean="0">
                <a:solidFill>
                  <a:srgbClr val="002060"/>
                </a:solidFill>
              </a:rPr>
              <a:t>gambling </a:t>
            </a:r>
            <a:r>
              <a:rPr lang="en-US" dirty="0" smtClean="0">
                <a:solidFill>
                  <a:srgbClr val="002060"/>
                </a:solidFill>
              </a:rPr>
              <a:t>attitudes, concerns and readiness;</a:t>
            </a:r>
          </a:p>
          <a:p>
            <a:r>
              <a:rPr lang="en-US" dirty="0" smtClean="0">
                <a:solidFill>
                  <a:srgbClr val="002060"/>
                </a:solidFill>
              </a:rPr>
              <a:t>Items were omitted/consolidated to </a:t>
            </a:r>
            <a:r>
              <a:rPr lang="en-US" dirty="0">
                <a:solidFill>
                  <a:srgbClr val="002060"/>
                </a:solidFill>
              </a:rPr>
              <a:t>improve accessibility and reduce survey </a:t>
            </a:r>
            <a:r>
              <a:rPr lang="en-US" dirty="0" smtClean="0">
                <a:solidFill>
                  <a:srgbClr val="002060"/>
                </a:solidFill>
              </a:rPr>
              <a:t>fatigue;</a:t>
            </a:r>
            <a:endParaRPr lang="en-US" dirty="0">
              <a:solidFill>
                <a:srgbClr val="002060"/>
              </a:solidFill>
            </a:endParaRPr>
          </a:p>
          <a:p>
            <a:r>
              <a:rPr lang="en-US" dirty="0" smtClean="0">
                <a:solidFill>
                  <a:srgbClr val="002060"/>
                </a:solidFill>
              </a:rPr>
              <a:t>Included </a:t>
            </a:r>
            <a:r>
              <a:rPr lang="en-US" dirty="0">
                <a:solidFill>
                  <a:srgbClr val="002060"/>
                </a:solidFill>
              </a:rPr>
              <a:t>parallel questions </a:t>
            </a:r>
            <a:r>
              <a:rPr lang="en-US" dirty="0" smtClean="0">
                <a:solidFill>
                  <a:srgbClr val="002060"/>
                </a:solidFill>
              </a:rPr>
              <a:t>assessing </a:t>
            </a:r>
            <a:r>
              <a:rPr lang="en-US" dirty="0">
                <a:solidFill>
                  <a:srgbClr val="002060"/>
                </a:solidFill>
              </a:rPr>
              <a:t>mental </a:t>
            </a:r>
            <a:r>
              <a:rPr lang="en-US" dirty="0" smtClean="0">
                <a:solidFill>
                  <a:srgbClr val="002060"/>
                </a:solidFill>
              </a:rPr>
              <a:t>health attitudes, concerns, and capacity;</a:t>
            </a:r>
          </a:p>
          <a:p>
            <a:r>
              <a:rPr lang="en-US" dirty="0" smtClean="0">
                <a:solidFill>
                  <a:srgbClr val="002060"/>
                </a:solidFill>
              </a:rPr>
              <a:t>Added a 9-point mental health promotion readiness scale;</a:t>
            </a:r>
          </a:p>
          <a:p>
            <a:r>
              <a:rPr lang="en-US" dirty="0">
                <a:solidFill>
                  <a:srgbClr val="002060"/>
                </a:solidFill>
              </a:rPr>
              <a:t>Added items on problem gambling/gaming/sports betting; </a:t>
            </a:r>
          </a:p>
          <a:p>
            <a:r>
              <a:rPr lang="en-US" dirty="0" smtClean="0">
                <a:solidFill>
                  <a:srgbClr val="002060"/>
                </a:solidFill>
              </a:rPr>
              <a:t>Content changes were informed by a workgroup comprised of: RBHAOs, community prevention partners, and knowledgeable staff from DMHAS, UConn Health/CPES, and the CT Clearinghouse;</a:t>
            </a:r>
          </a:p>
          <a:p>
            <a:r>
              <a:rPr lang="en-US" dirty="0" smtClean="0">
                <a:solidFill>
                  <a:srgbClr val="002060"/>
                </a:solidFill>
              </a:rPr>
              <a:t>Revision of the survey was a </a:t>
            </a:r>
            <a:r>
              <a:rPr lang="en-US" b="1" dirty="0" smtClean="0">
                <a:solidFill>
                  <a:srgbClr val="002060"/>
                </a:solidFill>
              </a:rPr>
              <a:t>data-driven process</a:t>
            </a:r>
            <a:r>
              <a:rPr lang="en-US" dirty="0" smtClean="0">
                <a:solidFill>
                  <a:srgbClr val="002060"/>
                </a:solidFill>
              </a:rPr>
              <a:t>, informed by item analyses, reliability and validity assessment, and scale testing.</a:t>
            </a:r>
          </a:p>
        </p:txBody>
      </p:sp>
      <p:sp>
        <p:nvSpPr>
          <p:cNvPr id="8" name="Folded Corner 7"/>
          <p:cNvSpPr/>
          <p:nvPr/>
        </p:nvSpPr>
        <p:spPr>
          <a:xfrm>
            <a:off x="9906000" y="2013858"/>
            <a:ext cx="2002971" cy="3744685"/>
          </a:xfrm>
          <a:prstGeom prst="foldedCorner">
            <a:avLst/>
          </a:prstGeom>
          <a:solidFill>
            <a:srgbClr val="70AD47"/>
          </a:solidFill>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effectLst>
                <a:outerShdw blurRad="38100" dist="38100" dir="2700000" algn="tl">
                  <a:srgbClr val="000000">
                    <a:alpha val="43137"/>
                  </a:srgbClr>
                </a:outerShdw>
              </a:effectLst>
            </a:endParaRPr>
          </a:p>
          <a:p>
            <a:pPr algn="ctr"/>
            <a:r>
              <a:rPr lang="en-US" sz="2400" b="1" dirty="0" smtClean="0">
                <a:solidFill>
                  <a:srgbClr val="FFC000"/>
                </a:solidFill>
                <a:effectLst>
                  <a:outerShdw blurRad="38100" dist="38100" dir="2700000" algn="tl">
                    <a:srgbClr val="000000">
                      <a:alpha val="43137"/>
                    </a:srgbClr>
                  </a:outerShdw>
                </a:effectLst>
              </a:rPr>
              <a:t>Reports Available </a:t>
            </a:r>
            <a:endParaRPr lang="en-US" sz="2400" b="1" dirty="0" smtClean="0">
              <a:effectLst>
                <a:outerShdw blurRad="38100" dist="38100" dir="2700000" algn="tl">
                  <a:srgbClr val="000000">
                    <a:alpha val="43137"/>
                  </a:srgbClr>
                </a:outerShdw>
              </a:effectLst>
            </a:endParaRPr>
          </a:p>
          <a:p>
            <a:pPr algn="ctr"/>
            <a:r>
              <a:rPr lang="en-US" sz="2400" b="1" dirty="0" smtClean="0">
                <a:effectLst>
                  <a:outerShdw blurRad="38100" dist="38100" dir="2700000" algn="tl">
                    <a:srgbClr val="000000">
                      <a:alpha val="43137"/>
                    </a:srgbClr>
                  </a:outerShdw>
                </a:effectLst>
              </a:rPr>
              <a:t>by State, RBHAO, and Community </a:t>
            </a:r>
            <a:r>
              <a:rPr lang="en-US" sz="2400" b="1" dirty="0">
                <a:effectLst>
                  <a:outerShdw blurRad="38100" dist="38100" dir="2700000" algn="tl">
                    <a:srgbClr val="000000">
                      <a:alpha val="43137"/>
                    </a:srgbClr>
                  </a:outerShdw>
                </a:effectLst>
              </a:rPr>
              <a:t>Type </a:t>
            </a:r>
          </a:p>
          <a:p>
            <a:pPr algn="ctr"/>
            <a:r>
              <a:rPr lang="en-US" sz="2400" b="1" dirty="0">
                <a:effectLst>
                  <a:outerShdw blurRad="38100" dist="38100" dir="2700000" algn="tl">
                    <a:srgbClr val="000000">
                      <a:alpha val="43137"/>
                    </a:srgbClr>
                  </a:outerShdw>
                </a:effectLst>
              </a:rPr>
              <a:t>(The Five Connecticuts</a:t>
            </a:r>
            <a:r>
              <a:rPr lang="en-US" sz="2400" b="1" dirty="0" smtClean="0">
                <a:effectLst>
                  <a:outerShdw blurRad="38100" dist="38100" dir="2700000" algn="tl">
                    <a:srgbClr val="000000">
                      <a:alpha val="43137"/>
                    </a:srgbClr>
                  </a:outerShdw>
                </a:effectLst>
              </a:rPr>
              <a:t>)</a:t>
            </a:r>
          </a:p>
          <a:p>
            <a:pPr algn="ctr"/>
            <a:endParaRPr lang="en-US" sz="2000" b="1" dirty="0">
              <a:effectLst>
                <a:outerShdw blurRad="38100" dist="38100" dir="2700000" algn="tl">
                  <a:srgbClr val="000000">
                    <a:alpha val="43137"/>
                  </a:srgbClr>
                </a:outerShdw>
              </a:effectLst>
            </a:endParaRPr>
          </a:p>
          <a:p>
            <a:pPr algn="ctr"/>
            <a:endParaRPr lang="en-US"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900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96" y="122555"/>
            <a:ext cx="10235303" cy="52587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Calibri" panose="020F0502020204030204" pitchFamily="34" charset="0"/>
              </a:rPr>
              <a:t>Community Type: The Five Connecticuts</a:t>
            </a:r>
            <a:endParaRPr lang="en-US" sz="3600"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3" name="Content Placeholder 2"/>
          <p:cNvSpPr>
            <a:spLocks noGrp="1"/>
          </p:cNvSpPr>
          <p:nvPr>
            <p:ph idx="1"/>
          </p:nvPr>
        </p:nvSpPr>
        <p:spPr>
          <a:xfrm>
            <a:off x="534296" y="924560"/>
            <a:ext cx="10985500" cy="4898270"/>
          </a:xfrm>
        </p:spPr>
        <p:txBody>
          <a:bodyPr>
            <a:noAutofit/>
          </a:bodyPr>
          <a:lstStyle/>
          <a:p>
            <a:pPr marL="0" indent="0">
              <a:buClr>
                <a:srgbClr val="002060"/>
              </a:buClr>
              <a:buSzPct val="85000"/>
              <a:buNone/>
            </a:pPr>
            <a:r>
              <a:rPr lang="en-US" sz="2400" b="1" i="1" dirty="0" smtClean="0">
                <a:solidFill>
                  <a:srgbClr val="002060"/>
                </a:solidFill>
                <a:latin typeface="Arial" panose="020B0604020202020204" pitchFamily="34" charset="0"/>
                <a:cs typeface="Arial" panose="020B0604020202020204" pitchFamily="34" charset="0"/>
              </a:rPr>
              <a:t>The Five Connecticuts </a:t>
            </a:r>
            <a:r>
              <a:rPr lang="en-US" sz="2400" dirty="0" smtClean="0">
                <a:solidFill>
                  <a:srgbClr val="002060"/>
                </a:solidFill>
                <a:latin typeface="Arial" panose="020B0604020202020204" pitchFamily="34" charset="0"/>
                <a:cs typeface="Arial" panose="020B0604020202020204" pitchFamily="34" charset="0"/>
              </a:rPr>
              <a:t>are a rubric developed in 2004 by the Connecticut State Data Center as a means of disaggregating Connecticut’s 2000 census data in a meaningful way.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Connecticuts </a:t>
            </a:r>
            <a:r>
              <a:rPr lang="en-US" sz="1800" dirty="0" smtClean="0">
                <a:solidFill>
                  <a:srgbClr val="002060"/>
                </a:solidFill>
                <a:latin typeface="Arial" panose="020B0604020202020204" pitchFamily="34" charset="0"/>
                <a:cs typeface="Arial" panose="020B0604020202020204" pitchFamily="34" charset="0"/>
              </a:rPr>
              <a:t>designations are based on criteria of each town’s:</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median household income;</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population density; and </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poverty rate</a:t>
            </a:r>
            <a:r>
              <a:rPr lang="en-US" dirty="0" smtClean="0">
                <a:solidFill>
                  <a:srgbClr val="002060"/>
                </a:solidFill>
                <a:latin typeface="Arial" panose="020B0604020202020204" pitchFamily="34" charset="0"/>
                <a:cs typeface="Arial" panose="020B0604020202020204" pitchFamily="34" charset="0"/>
              </a:rPr>
              <a:t>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 </a:t>
            </a:r>
            <a:r>
              <a:rPr lang="en-US" sz="1800" dirty="0" smtClean="0">
                <a:solidFill>
                  <a:srgbClr val="002060"/>
                </a:solidFill>
                <a:latin typeface="Arial" panose="020B0604020202020204" pitchFamily="34" charset="0"/>
                <a:cs typeface="Arial" panose="020B0604020202020204" pitchFamily="34" charset="0"/>
              </a:rPr>
              <a:t>community types:</a:t>
            </a:r>
            <a:endParaRPr lang="en-US" sz="1800" u="sng" dirty="0" smtClean="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Wealthy</a:t>
            </a:r>
            <a:r>
              <a:rPr lang="en-US" b="1" dirty="0">
                <a:solidFill>
                  <a:srgbClr val="002060"/>
                </a:solidFill>
                <a:latin typeface="Arial" panose="020B0604020202020204" pitchFamily="34" charset="0"/>
                <a:cs typeface="Arial" panose="020B0604020202020204" pitchFamily="34" charset="0"/>
              </a:rPr>
              <a:t>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Suburban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Periphery</a:t>
            </a:r>
            <a:endParaRPr lang="en-US" b="1" dirty="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Core</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Rural</a:t>
            </a:r>
          </a:p>
        </p:txBody>
      </p:sp>
      <p:sp>
        <p:nvSpPr>
          <p:cNvPr id="6" name="TextBox 5"/>
          <p:cNvSpPr txBox="1"/>
          <p:nvPr/>
        </p:nvSpPr>
        <p:spPr>
          <a:xfrm>
            <a:off x="5781040" y="3027680"/>
            <a:ext cx="5455770" cy="2246769"/>
          </a:xfrm>
          <a:prstGeom prst="rect">
            <a:avLst/>
          </a:prstGeom>
          <a:solidFill>
            <a:schemeClr val="accent6">
              <a:lumMod val="40000"/>
              <a:lumOff val="60000"/>
            </a:schemeClr>
          </a:solidFill>
          <a:ln>
            <a:solidFill>
              <a:srgbClr val="002060"/>
            </a:solidFill>
          </a:ln>
          <a:effectLst>
            <a:outerShdw blurRad="88900" dist="38100" dir="18900000" algn="bl" rotWithShape="0">
              <a:srgbClr val="002060">
                <a:alpha val="40000"/>
              </a:srgbClr>
            </a:outerShdw>
          </a:effectLst>
        </p:spPr>
        <p:txBody>
          <a:bodyPr wrap="square" rtlCol="0">
            <a:spAutoFit/>
          </a:bodyPr>
          <a:lstStyle/>
          <a:p>
            <a:pPr algn="ctr"/>
            <a:r>
              <a:rPr lang="en-US" sz="2000" dirty="0">
                <a:solidFill>
                  <a:srgbClr val="002060"/>
                </a:solidFill>
                <a:latin typeface="Arial" panose="020B0604020202020204" pitchFamily="34" charset="0"/>
                <a:cs typeface="Arial" panose="020B0604020202020204" pitchFamily="34" charset="0"/>
              </a:rPr>
              <a:t>These categories were updated in </a:t>
            </a:r>
            <a:r>
              <a:rPr lang="en-US" sz="2000" dirty="0" smtClean="0">
                <a:solidFill>
                  <a:srgbClr val="002060"/>
                </a:solidFill>
                <a:latin typeface="Arial" panose="020B0604020202020204" pitchFamily="34" charset="0"/>
                <a:cs typeface="Arial" panose="020B0604020202020204" pitchFamily="34" charset="0"/>
              </a:rPr>
              <a:t>2014 </a:t>
            </a:r>
            <a:r>
              <a:rPr lang="en-US" sz="2000" dirty="0">
                <a:solidFill>
                  <a:srgbClr val="002060"/>
                </a:solidFill>
                <a:latin typeface="Arial" panose="020B0604020202020204" pitchFamily="34" charset="0"/>
                <a:cs typeface="Arial" panose="020B0604020202020204" pitchFamily="34" charset="0"/>
              </a:rPr>
              <a:t>using the 2010 </a:t>
            </a:r>
            <a:r>
              <a:rPr lang="en-US" sz="2000" dirty="0" smtClean="0">
                <a:solidFill>
                  <a:srgbClr val="002060"/>
                </a:solidFill>
                <a:latin typeface="Arial" panose="020B0604020202020204" pitchFamily="34" charset="0"/>
                <a:cs typeface="Arial" panose="020B0604020202020204" pitchFamily="34" charset="0"/>
              </a:rPr>
              <a:t>census data by </a:t>
            </a:r>
            <a:r>
              <a:rPr lang="en-US" sz="2000" dirty="0">
                <a:solidFill>
                  <a:srgbClr val="002060"/>
                </a:solidFill>
                <a:latin typeface="Arial" panose="020B0604020202020204" pitchFamily="34" charset="0"/>
                <a:cs typeface="Arial" panose="020B0604020202020204" pitchFamily="34" charset="0"/>
              </a:rPr>
              <a:t>the original developer of the designation.  The updated </a:t>
            </a:r>
            <a:r>
              <a:rPr lang="en-US" sz="2000" dirty="0" smtClean="0">
                <a:solidFill>
                  <a:srgbClr val="002060"/>
                </a:solidFill>
                <a:latin typeface="Arial" panose="020B0604020202020204" pitchFamily="34" charset="0"/>
                <a:cs typeface="Arial" panose="020B0604020202020204" pitchFamily="34" charset="0"/>
              </a:rPr>
              <a:t>designations </a:t>
            </a:r>
            <a:r>
              <a:rPr lang="en-US" sz="2000" dirty="0">
                <a:solidFill>
                  <a:srgbClr val="002060"/>
                </a:solidFill>
                <a:latin typeface="Arial" panose="020B0604020202020204" pitchFamily="34" charset="0"/>
                <a:cs typeface="Arial" panose="020B0604020202020204" pitchFamily="34" charset="0"/>
              </a:rPr>
              <a:t>have been used to categorize data for the </a:t>
            </a:r>
            <a:r>
              <a:rPr lang="en-US" sz="2000" dirty="0" smtClean="0">
                <a:solidFill>
                  <a:srgbClr val="002060"/>
                </a:solidFill>
                <a:latin typeface="Arial" panose="020B0604020202020204" pitchFamily="34" charset="0"/>
                <a:cs typeface="Arial" panose="020B0604020202020204" pitchFamily="34" charset="0"/>
              </a:rPr>
              <a:t>Community </a:t>
            </a:r>
            <a:r>
              <a:rPr lang="en-US" sz="2000" dirty="0">
                <a:solidFill>
                  <a:srgbClr val="002060"/>
                </a:solidFill>
                <a:latin typeface="Arial" panose="020B0604020202020204" pitchFamily="34" charset="0"/>
                <a:cs typeface="Arial" panose="020B0604020202020204" pitchFamily="34" charset="0"/>
              </a:rPr>
              <a:t>Wellbeing </a:t>
            </a:r>
            <a:r>
              <a:rPr lang="en-US" sz="2000" dirty="0" smtClean="0">
                <a:solidFill>
                  <a:srgbClr val="002060"/>
                </a:solidFill>
                <a:latin typeface="Arial" panose="020B0604020202020204" pitchFamily="34" charset="0"/>
                <a:cs typeface="Arial" panose="020B0604020202020204" pitchFamily="34" charset="0"/>
              </a:rPr>
              <a:t>Surveys since 2015 </a:t>
            </a:r>
            <a:r>
              <a:rPr lang="en-US" sz="2000" dirty="0">
                <a:solidFill>
                  <a:srgbClr val="002060"/>
                </a:solidFill>
                <a:latin typeface="Arial" panose="020B0604020202020204" pitchFamily="34" charset="0"/>
                <a:cs typeface="Arial" panose="020B0604020202020204" pitchFamily="34" charset="0"/>
              </a:rPr>
              <a:t>and the </a:t>
            </a:r>
            <a:r>
              <a:rPr lang="en-US" sz="2000" dirty="0" smtClean="0">
                <a:solidFill>
                  <a:srgbClr val="002060"/>
                </a:solidFill>
                <a:latin typeface="Arial" panose="020B0604020202020204" pitchFamily="34" charset="0"/>
                <a:cs typeface="Arial" panose="020B0604020202020204" pitchFamily="34" charset="0"/>
              </a:rPr>
              <a:t>2018 and 2020 </a:t>
            </a:r>
            <a:r>
              <a:rPr lang="en-US" sz="2000" dirty="0">
                <a:solidFill>
                  <a:srgbClr val="002060"/>
                </a:solidFill>
                <a:latin typeface="Arial" panose="020B0604020202020204" pitchFamily="34" charset="0"/>
                <a:cs typeface="Arial" panose="020B0604020202020204" pitchFamily="34" charset="0"/>
              </a:rPr>
              <a:t>Community Readiness Survey, and are used by others as well.  </a:t>
            </a:r>
          </a:p>
        </p:txBody>
      </p:sp>
      <p:sp>
        <p:nvSpPr>
          <p:cNvPr id="5" name="TextBox 4"/>
          <p:cNvSpPr txBox="1"/>
          <p:nvPr/>
        </p:nvSpPr>
        <p:spPr>
          <a:xfrm>
            <a:off x="162561" y="5965070"/>
            <a:ext cx="11531599" cy="738664"/>
          </a:xfrm>
          <a:prstGeom prst="rect">
            <a:avLst/>
          </a:prstGeom>
          <a:noFill/>
        </p:spPr>
        <p:txBody>
          <a:bodyPr wrap="square" rtlCol="0">
            <a:spAutoFit/>
          </a:bodyPr>
          <a:lstStyle/>
          <a:p>
            <a:r>
              <a:rPr lang="en-US" sz="1400" b="1" dirty="0" smtClean="0">
                <a:solidFill>
                  <a:srgbClr val="002060"/>
                </a:solidFill>
              </a:rPr>
              <a:t>Levy</a:t>
            </a:r>
            <a:r>
              <a:rPr lang="en-US" sz="1400" b="1" dirty="0">
                <a:solidFill>
                  <a:srgbClr val="002060"/>
                </a:solidFill>
              </a:rPr>
              <a:t>, Don and DataHaven. (2015): Five Connecticuts 2010 Update. Produced for Siena College Research Institute and DataHaven based on the original method of assigning designations used in Levy, Don, Orlando Rodriguez, and Wayne Villemez. 2004. The Changing Demographics of Connecticut - 1990 to 2000. Part 2: The Five Connecticuts. Storrs, Connecticut: University of Connecticut SDC Series, no. OP 2004-01</a:t>
            </a:r>
            <a:r>
              <a:rPr lang="en-US" sz="1400" b="1" dirty="0" smtClean="0">
                <a:solidFill>
                  <a:srgbClr val="002060"/>
                </a:solidFill>
              </a:rPr>
              <a:t>.</a:t>
            </a:r>
          </a:p>
        </p:txBody>
      </p:sp>
    </p:spTree>
    <p:extLst>
      <p:ext uri="{BB962C8B-B14F-4D97-AF65-F5344CB8AC3E}">
        <p14:creationId xmlns:p14="http://schemas.microsoft.com/office/powerpoint/2010/main" val="1312139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7831"/>
            <a:ext cx="10515600" cy="796407"/>
          </a:xfrm>
        </p:spPr>
        <p:txBody>
          <a:bodyPr>
            <a:normAutofit fontScale="90000"/>
          </a:bodyPr>
          <a:lstStyle/>
          <a:p>
            <a:pPr algn="ctr"/>
            <a:r>
              <a:rPr lang="en-US" sz="3600" dirty="0" smtClean="0">
                <a:solidFill>
                  <a:srgbClr val="002060"/>
                </a:solidFill>
                <a:effectLst>
                  <a:outerShdw blurRad="38100" dist="38100" dir="2700000" algn="tl">
                    <a:srgbClr val="000000">
                      <a:alpha val="43137"/>
                    </a:srgbClr>
                  </a:outerShdw>
                </a:effectLst>
                <a:latin typeface="+mn-lt"/>
              </a:rPr>
              <a:t>Community Types in Connecticut: </a:t>
            </a:r>
            <a:br>
              <a:rPr lang="en-US" sz="3600" dirty="0" smtClean="0">
                <a:solidFill>
                  <a:srgbClr val="002060"/>
                </a:solidFill>
                <a:effectLst>
                  <a:outerShdw blurRad="38100" dist="38100" dir="2700000" algn="tl">
                    <a:srgbClr val="000000">
                      <a:alpha val="43137"/>
                    </a:srgbClr>
                  </a:outerShdw>
                </a:effectLst>
                <a:latin typeface="+mn-lt"/>
              </a:rPr>
            </a:br>
            <a:r>
              <a:rPr lang="en-US" sz="3600" dirty="0" smtClean="0">
                <a:solidFill>
                  <a:srgbClr val="002060"/>
                </a:solidFill>
                <a:effectLst>
                  <a:outerShdw blurRad="38100" dist="38100" dir="2700000" algn="tl">
                    <a:srgbClr val="000000">
                      <a:alpha val="43137"/>
                    </a:srgbClr>
                  </a:outerShdw>
                </a:effectLst>
                <a:latin typeface="+mn-lt"/>
              </a:rPr>
              <a:t>The Five Connecticuts (5CT)</a:t>
            </a:r>
            <a:endParaRPr lang="en-US" sz="3600" dirty="0">
              <a:solidFill>
                <a:srgbClr val="002060"/>
              </a:solidFill>
              <a:effectLst>
                <a:outerShdw blurRad="38100" dist="38100" dir="2700000" algn="tl">
                  <a:srgbClr val="000000">
                    <a:alpha val="43137"/>
                  </a:srgbClr>
                </a:outerShdw>
              </a:effectLst>
              <a:latin typeface="+mn-lt"/>
            </a:endParaRPr>
          </a:p>
        </p:txBody>
      </p:sp>
      <p:pic>
        <p:nvPicPr>
          <p:cNvPr id="5" name="Content Placeholder 4"/>
          <p:cNvPicPr>
            <a:picLocks noGrp="1" noChangeAspect="1"/>
          </p:cNvPicPr>
          <p:nvPr>
            <p:ph idx="1"/>
          </p:nvPr>
        </p:nvPicPr>
        <p:blipFill>
          <a:blip r:embed="rId2"/>
          <a:stretch>
            <a:fillRect/>
          </a:stretch>
        </p:blipFill>
        <p:spPr>
          <a:xfrm>
            <a:off x="1714990" y="924877"/>
            <a:ext cx="8566929" cy="5736494"/>
          </a:xfrm>
          <a:prstGeom prst="rect">
            <a:avLst/>
          </a:prstGeom>
          <a:effectLst>
            <a:softEdge rad="50800"/>
          </a:effectLst>
        </p:spPr>
      </p:pic>
      <p:sp>
        <p:nvSpPr>
          <p:cNvPr id="4" name="Slide Number Placeholder 3"/>
          <p:cNvSpPr>
            <a:spLocks noGrp="1"/>
          </p:cNvSpPr>
          <p:nvPr>
            <p:ph type="sldNum" sz="quarter" idx="12"/>
          </p:nvPr>
        </p:nvSpPr>
        <p:spPr/>
        <p:txBody>
          <a:bodyPr/>
          <a:lstStyle/>
          <a:p>
            <a:fld id="{C498F3E6-B2A2-406B-BC31-11B5CF379E26}" type="slidenum">
              <a:rPr lang="en-US" smtClean="0"/>
              <a:t>6</a:t>
            </a:fld>
            <a:endParaRPr lang="en-US" dirty="0"/>
          </a:p>
        </p:txBody>
      </p:sp>
      <p:sp>
        <p:nvSpPr>
          <p:cNvPr id="3" name="TextBox 2"/>
          <p:cNvSpPr txBox="1"/>
          <p:nvPr/>
        </p:nvSpPr>
        <p:spPr>
          <a:xfrm>
            <a:off x="213360" y="6075144"/>
            <a:ext cx="1757680" cy="338554"/>
          </a:xfrm>
          <a:prstGeom prst="rect">
            <a:avLst/>
          </a:prstGeom>
          <a:noFill/>
        </p:spPr>
        <p:txBody>
          <a:bodyPr wrap="square" rtlCol="0">
            <a:spAutoFit/>
          </a:bodyPr>
          <a:lstStyle/>
          <a:p>
            <a:r>
              <a:rPr lang="en-US" sz="1600" dirty="0" smtClean="0">
                <a:solidFill>
                  <a:srgbClr val="002060"/>
                </a:solidFill>
              </a:rPr>
              <a:t>CPES, 2019</a:t>
            </a:r>
            <a:endParaRPr lang="en-US" sz="1600" dirty="0">
              <a:solidFill>
                <a:srgbClr val="002060"/>
              </a:solidFill>
            </a:endParaRPr>
          </a:p>
        </p:txBody>
      </p:sp>
    </p:spTree>
    <p:extLst>
      <p:ext uri="{BB962C8B-B14F-4D97-AF65-F5344CB8AC3E}">
        <p14:creationId xmlns:p14="http://schemas.microsoft.com/office/powerpoint/2010/main" val="3943400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339305"/>
            <a:ext cx="10571580" cy="607752"/>
          </a:xfrm>
        </p:spPr>
        <p:txBody>
          <a:bodyPr>
            <a:normAutofit/>
          </a:bodyPr>
          <a:lstStyle/>
          <a:p>
            <a:r>
              <a:rPr lang="en-US" sz="3200" dirty="0" smtClean="0">
                <a:solidFill>
                  <a:srgbClr val="002060"/>
                </a:solidFill>
                <a:effectLst>
                  <a:outerShdw blurRad="38100" dist="38100" dir="2700000" algn="tl">
                    <a:srgbClr val="000000">
                      <a:alpha val="43137"/>
                    </a:srgbClr>
                  </a:outerShdw>
                </a:effectLst>
                <a:latin typeface="+mn-lt"/>
                <a:cs typeface="Arial" panose="020B0604020202020204" pitchFamily="34" charset="0"/>
              </a:rPr>
              <a:t>Community Readiness Survey Response Rates over Time</a:t>
            </a:r>
            <a:endParaRPr lang="en-US" sz="3200" dirty="0">
              <a:solidFill>
                <a:srgbClr val="002060"/>
              </a:solidFill>
              <a:effectLst>
                <a:outerShdw blurRad="38100" dist="38100" dir="2700000" algn="tl">
                  <a:srgbClr val="000000">
                    <a:alpha val="43137"/>
                  </a:srgbClr>
                </a:outerShdw>
              </a:effectLst>
              <a:latin typeface="+mn-lt"/>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43597479"/>
              </p:ext>
            </p:extLst>
          </p:nvPr>
        </p:nvGraphicFramePr>
        <p:xfrm>
          <a:off x="397372" y="1590653"/>
          <a:ext cx="8920798" cy="3672127"/>
        </p:xfrm>
        <a:graphic>
          <a:graphicData uri="http://schemas.openxmlformats.org/drawingml/2006/table">
            <a:tbl>
              <a:tblPr firstRow="1" bandRow="1">
                <a:tableStyleId>{5C22544A-7EE6-4342-B048-85BDC9FD1C3A}</a:tableStyleId>
              </a:tblPr>
              <a:tblGrid>
                <a:gridCol w="1400045">
                  <a:extLst>
                    <a:ext uri="{9D8B030D-6E8A-4147-A177-3AD203B41FA5}">
                      <a16:colId xmlns:a16="http://schemas.microsoft.com/office/drawing/2014/main" val="1710213275"/>
                    </a:ext>
                  </a:extLst>
                </a:gridCol>
                <a:gridCol w="789771">
                  <a:extLst>
                    <a:ext uri="{9D8B030D-6E8A-4147-A177-3AD203B41FA5}">
                      <a16:colId xmlns:a16="http://schemas.microsoft.com/office/drawing/2014/main" val="76390877"/>
                    </a:ext>
                  </a:extLst>
                </a:gridCol>
                <a:gridCol w="798744">
                  <a:extLst>
                    <a:ext uri="{9D8B030D-6E8A-4147-A177-3AD203B41FA5}">
                      <a16:colId xmlns:a16="http://schemas.microsoft.com/office/drawing/2014/main" val="2835030786"/>
                    </a:ext>
                  </a:extLst>
                </a:gridCol>
                <a:gridCol w="976243">
                  <a:extLst>
                    <a:ext uri="{9D8B030D-6E8A-4147-A177-3AD203B41FA5}">
                      <a16:colId xmlns:a16="http://schemas.microsoft.com/office/drawing/2014/main" val="3617240728"/>
                    </a:ext>
                  </a:extLst>
                </a:gridCol>
                <a:gridCol w="991199">
                  <a:extLst>
                    <a:ext uri="{9D8B030D-6E8A-4147-A177-3AD203B41FA5}">
                      <a16:colId xmlns:a16="http://schemas.microsoft.com/office/drawing/2014/main" val="3091253194"/>
                    </a:ext>
                  </a:extLst>
                </a:gridCol>
                <a:gridCol w="991199">
                  <a:extLst>
                    <a:ext uri="{9D8B030D-6E8A-4147-A177-3AD203B41FA5}">
                      <a16:colId xmlns:a16="http://schemas.microsoft.com/office/drawing/2014/main" val="802630870"/>
                    </a:ext>
                  </a:extLst>
                </a:gridCol>
                <a:gridCol w="991199">
                  <a:extLst>
                    <a:ext uri="{9D8B030D-6E8A-4147-A177-3AD203B41FA5}">
                      <a16:colId xmlns:a16="http://schemas.microsoft.com/office/drawing/2014/main" val="2117975935"/>
                    </a:ext>
                  </a:extLst>
                </a:gridCol>
                <a:gridCol w="991199">
                  <a:extLst>
                    <a:ext uri="{9D8B030D-6E8A-4147-A177-3AD203B41FA5}">
                      <a16:colId xmlns:a16="http://schemas.microsoft.com/office/drawing/2014/main" val="3763096205"/>
                    </a:ext>
                  </a:extLst>
                </a:gridCol>
                <a:gridCol w="991199">
                  <a:extLst>
                    <a:ext uri="{9D8B030D-6E8A-4147-A177-3AD203B41FA5}">
                      <a16:colId xmlns:a16="http://schemas.microsoft.com/office/drawing/2014/main" val="1547350056"/>
                    </a:ext>
                  </a:extLst>
                </a:gridCol>
              </a:tblGrid>
              <a:tr h="803029">
                <a:tc>
                  <a:txBody>
                    <a:bodyPr/>
                    <a:lstStyle/>
                    <a:p>
                      <a:pPr algn="ctr"/>
                      <a:endParaRPr lang="en-US" dirty="0"/>
                    </a:p>
                  </a:txBody>
                  <a:tcPr/>
                </a:tc>
                <a:tc>
                  <a:txBody>
                    <a:bodyPr/>
                    <a:lstStyle/>
                    <a:p>
                      <a:pPr algn="ctr"/>
                      <a:endParaRPr lang="en-US" dirty="0" smtClean="0"/>
                    </a:p>
                    <a:p>
                      <a:pPr algn="ctr"/>
                      <a:endParaRPr lang="en-US" dirty="0" smtClean="0"/>
                    </a:p>
                    <a:p>
                      <a:pPr algn="ctr"/>
                      <a:r>
                        <a:rPr lang="en-US" dirty="0" smtClean="0"/>
                        <a:t>2006</a:t>
                      </a:r>
                      <a:endParaRPr lang="en-US" dirty="0"/>
                    </a:p>
                  </a:txBody>
                  <a:tcPr/>
                </a:tc>
                <a:tc>
                  <a:txBody>
                    <a:bodyPr/>
                    <a:lstStyle/>
                    <a:p>
                      <a:pPr algn="ctr"/>
                      <a:endParaRPr lang="en-US" dirty="0" smtClean="0"/>
                    </a:p>
                    <a:p>
                      <a:pPr algn="ctr"/>
                      <a:endParaRPr lang="en-US" dirty="0" smtClean="0"/>
                    </a:p>
                    <a:p>
                      <a:pPr algn="ctr"/>
                      <a:r>
                        <a:rPr lang="en-US" dirty="0" smtClean="0"/>
                        <a:t>2008</a:t>
                      </a:r>
                      <a:endParaRPr lang="en-US" dirty="0"/>
                    </a:p>
                  </a:txBody>
                  <a:tcPr/>
                </a:tc>
                <a:tc>
                  <a:txBody>
                    <a:bodyPr/>
                    <a:lstStyle/>
                    <a:p>
                      <a:pPr algn="ctr"/>
                      <a:endParaRPr lang="en-US" dirty="0" smtClean="0"/>
                    </a:p>
                    <a:p>
                      <a:pPr algn="ctr"/>
                      <a:endParaRPr lang="en-US" dirty="0" smtClean="0"/>
                    </a:p>
                    <a:p>
                      <a:pPr algn="ctr"/>
                      <a:r>
                        <a:rPr lang="en-US" dirty="0" smtClean="0"/>
                        <a:t>2010</a:t>
                      </a:r>
                      <a:endParaRPr lang="en-US" dirty="0"/>
                    </a:p>
                  </a:txBody>
                  <a:tcPr/>
                </a:tc>
                <a:tc>
                  <a:txBody>
                    <a:bodyPr/>
                    <a:lstStyle/>
                    <a:p>
                      <a:pPr algn="ctr"/>
                      <a:endParaRPr lang="en-US" dirty="0" smtClean="0"/>
                    </a:p>
                    <a:p>
                      <a:pPr algn="ctr"/>
                      <a:endParaRPr lang="en-US" dirty="0" smtClean="0"/>
                    </a:p>
                    <a:p>
                      <a:pPr algn="ctr"/>
                      <a:r>
                        <a:rPr lang="en-US" dirty="0" smtClean="0"/>
                        <a:t>2012</a:t>
                      </a:r>
                      <a:endParaRPr lang="en-US" dirty="0"/>
                    </a:p>
                  </a:txBody>
                  <a:tcPr/>
                </a:tc>
                <a:tc>
                  <a:txBody>
                    <a:bodyPr/>
                    <a:lstStyle/>
                    <a:p>
                      <a:pPr algn="ctr"/>
                      <a:endParaRPr lang="en-US" dirty="0" smtClean="0"/>
                    </a:p>
                    <a:p>
                      <a:pPr algn="ctr"/>
                      <a:endParaRPr lang="en-US" dirty="0" smtClean="0"/>
                    </a:p>
                    <a:p>
                      <a:pPr algn="ctr"/>
                      <a:r>
                        <a:rPr lang="en-US" dirty="0" smtClean="0"/>
                        <a:t>2014</a:t>
                      </a:r>
                      <a:endParaRPr lang="en-US" dirty="0"/>
                    </a:p>
                  </a:txBody>
                  <a:tcPr/>
                </a:tc>
                <a:tc>
                  <a:txBody>
                    <a:bodyPr/>
                    <a:lstStyle/>
                    <a:p>
                      <a:pPr algn="ctr"/>
                      <a:endParaRPr lang="en-US" dirty="0" smtClean="0"/>
                    </a:p>
                    <a:p>
                      <a:pPr algn="ctr"/>
                      <a:endParaRPr lang="en-US" dirty="0" smtClean="0"/>
                    </a:p>
                    <a:p>
                      <a:pPr algn="ctr"/>
                      <a:r>
                        <a:rPr lang="en-US" dirty="0" smtClean="0"/>
                        <a:t>2016</a:t>
                      </a:r>
                      <a:endParaRPr lang="en-US" dirty="0"/>
                    </a:p>
                  </a:txBody>
                  <a:tcPr/>
                </a:tc>
                <a:tc>
                  <a:txBody>
                    <a:bodyPr/>
                    <a:lstStyle/>
                    <a:p>
                      <a:pPr algn="ctr"/>
                      <a:endParaRPr lang="en-US" dirty="0" smtClean="0"/>
                    </a:p>
                    <a:p>
                      <a:pPr algn="ctr"/>
                      <a:endParaRPr lang="en-US" dirty="0" smtClean="0"/>
                    </a:p>
                    <a:p>
                      <a:pPr algn="ctr"/>
                      <a:r>
                        <a:rPr lang="en-US" dirty="0" smtClean="0"/>
                        <a:t>2018</a:t>
                      </a:r>
                      <a:endParaRPr lang="en-US" dirty="0"/>
                    </a:p>
                  </a:txBody>
                  <a:tcPr/>
                </a:tc>
                <a:tc>
                  <a:txBody>
                    <a:bodyPr/>
                    <a:lstStyle/>
                    <a:p>
                      <a:pPr algn="ctr"/>
                      <a:endParaRPr lang="en-US" dirty="0" smtClean="0"/>
                    </a:p>
                    <a:p>
                      <a:pPr algn="ctr"/>
                      <a:endParaRPr lang="en-US" dirty="0" smtClean="0"/>
                    </a:p>
                    <a:p>
                      <a:pPr algn="ctr"/>
                      <a:r>
                        <a:rPr lang="en-US" dirty="0" smtClean="0"/>
                        <a:t>2020</a:t>
                      </a:r>
                      <a:endParaRPr lang="en-US" dirty="0"/>
                    </a:p>
                  </a:txBody>
                  <a:tcPr/>
                </a:tc>
                <a:extLst>
                  <a:ext uri="{0D108BD9-81ED-4DB2-BD59-A6C34878D82A}">
                    <a16:rowId xmlns:a16="http://schemas.microsoft.com/office/drawing/2014/main" val="2308457889"/>
                  </a:ext>
                </a:extLst>
              </a:tr>
              <a:tr h="876595">
                <a:tc>
                  <a:txBody>
                    <a:bodyPr/>
                    <a:lstStyle/>
                    <a:p>
                      <a:pPr algn="ctr"/>
                      <a:endParaRPr lang="en-US" sz="1800" b="1" dirty="0" smtClean="0">
                        <a:solidFill>
                          <a:srgbClr val="002060"/>
                        </a:solidFill>
                        <a:effectLst>
                          <a:outerShdw blurRad="38100" dist="38100" dir="2700000" algn="tl">
                            <a:srgbClr val="000000">
                              <a:alpha val="43137"/>
                            </a:srgbClr>
                          </a:outerShdw>
                        </a:effectLst>
                      </a:endParaRPr>
                    </a:p>
                    <a:p>
                      <a:pPr algn="ctr"/>
                      <a:r>
                        <a:rPr lang="en-US" sz="1800" b="1" dirty="0" smtClean="0">
                          <a:solidFill>
                            <a:srgbClr val="002060"/>
                          </a:solidFill>
                          <a:effectLst>
                            <a:outerShdw blurRad="38100" dist="38100" dir="2700000" algn="tl">
                              <a:srgbClr val="000000">
                                <a:alpha val="43137"/>
                              </a:srgbClr>
                            </a:outerShdw>
                          </a:effectLst>
                        </a:rPr>
                        <a:t>Respondent N</a:t>
                      </a:r>
                      <a:endParaRPr lang="en-US" sz="1800" b="1" dirty="0">
                        <a:solidFill>
                          <a:srgbClr val="002060"/>
                        </a:solidFill>
                        <a:effectLst>
                          <a:outerShdw blurRad="38100" dist="38100" dir="2700000" algn="tl">
                            <a:srgbClr val="000000">
                              <a:alpha val="43137"/>
                            </a:srgbClr>
                          </a:outerShdw>
                        </a:effectLst>
                      </a:endParaRPr>
                    </a:p>
                  </a:txBody>
                  <a:tcPr/>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433</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479</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774</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838</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746</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endParaRPr lang="en-US"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799</a:t>
                      </a:r>
                      <a:endParaRPr lang="en-US"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algn="ctr"/>
                      <a:endParaRPr lang="en-US"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1019</a:t>
                      </a:r>
                      <a:endParaRPr lang="en-US" sz="2000" b="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algn="ctr"/>
                      <a:endParaRPr lang="en-US" b="1" dirty="0" smtClean="0">
                        <a:solidFill>
                          <a:srgbClr val="C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1236</a:t>
                      </a:r>
                      <a:endParaRPr lang="en-US" b="1" dirty="0" smtClean="0">
                        <a:solidFill>
                          <a:srgbClr val="C00000"/>
                        </a:solidFill>
                      </a:endParaRPr>
                    </a:p>
                    <a:p>
                      <a:pPr algn="ctr"/>
                      <a:endParaRPr lang="en-US" b="1" dirty="0">
                        <a:solidFill>
                          <a:srgbClr val="C00000"/>
                        </a:solidFill>
                      </a:endParaRPr>
                    </a:p>
                  </a:txBody>
                  <a:tcPr/>
                </a:tc>
                <a:extLst>
                  <a:ext uri="{0D108BD9-81ED-4DB2-BD59-A6C34878D82A}">
                    <a16:rowId xmlns:a16="http://schemas.microsoft.com/office/drawing/2014/main" val="2301373490"/>
                  </a:ext>
                </a:extLst>
              </a:tr>
              <a:tr h="615706">
                <a:tc>
                  <a:txBody>
                    <a:bodyPr/>
                    <a:lstStyle/>
                    <a:p>
                      <a:pPr algn="ctr"/>
                      <a:endParaRPr lang="en-US" sz="1800" b="1" dirty="0" smtClean="0">
                        <a:solidFill>
                          <a:srgbClr val="002060"/>
                        </a:solidFill>
                        <a:effectLst>
                          <a:outerShdw blurRad="38100" dist="38100" dir="2700000" algn="tl">
                            <a:srgbClr val="000000">
                              <a:alpha val="43137"/>
                            </a:srgbClr>
                          </a:outerShdw>
                        </a:effectLst>
                      </a:endParaRPr>
                    </a:p>
                    <a:p>
                      <a:pPr algn="ctr"/>
                      <a:r>
                        <a:rPr lang="en-US" sz="1800" b="1" dirty="0" smtClean="0">
                          <a:solidFill>
                            <a:srgbClr val="002060"/>
                          </a:solidFill>
                          <a:effectLst>
                            <a:outerShdw blurRad="38100" dist="38100" dir="2700000" algn="tl">
                              <a:srgbClr val="000000">
                                <a:alpha val="43137"/>
                              </a:srgbClr>
                            </a:outerShdw>
                          </a:effectLst>
                        </a:rPr>
                        <a:t>Target N</a:t>
                      </a:r>
                      <a:endParaRPr lang="en-US" sz="1800" b="1" dirty="0">
                        <a:solidFill>
                          <a:srgbClr val="002060"/>
                        </a:solidFill>
                        <a:effectLst>
                          <a:outerShdw blurRad="38100" dist="38100" dir="2700000" algn="tl">
                            <a:srgbClr val="000000">
                              <a:alpha val="43137"/>
                            </a:srgbClr>
                          </a:outerShdw>
                        </a:effectLst>
                      </a:endParaRPr>
                    </a:p>
                  </a:txBody>
                  <a:tcPr/>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639</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908</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1222</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1442</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1728</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1455</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algn="ctr"/>
                      <a:endPar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1932</a:t>
                      </a:r>
                      <a:endParaRPr lang="en-US" sz="2000" b="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2071</a:t>
                      </a:r>
                    </a:p>
                  </a:txBody>
                  <a:tcPr/>
                </a:tc>
                <a:extLst>
                  <a:ext uri="{0D108BD9-81ED-4DB2-BD59-A6C34878D82A}">
                    <a16:rowId xmlns:a16="http://schemas.microsoft.com/office/drawing/2014/main" val="4003177317"/>
                  </a:ext>
                </a:extLst>
              </a:tr>
              <a:tr h="1142229">
                <a:tc>
                  <a:txBody>
                    <a:bodyPr/>
                    <a:lstStyle/>
                    <a:p>
                      <a:pPr algn="ctr"/>
                      <a:endParaRPr lang="en-US" sz="1800" b="1" dirty="0" smtClean="0">
                        <a:solidFill>
                          <a:srgbClr val="002060"/>
                        </a:solidFill>
                        <a:effectLst>
                          <a:outerShdw blurRad="38100" dist="38100" dir="2700000" algn="tl">
                            <a:srgbClr val="000000">
                              <a:alpha val="43137"/>
                            </a:srgbClr>
                          </a:outerShdw>
                        </a:effectLst>
                      </a:endParaRPr>
                    </a:p>
                    <a:p>
                      <a:pPr algn="ctr"/>
                      <a:r>
                        <a:rPr lang="en-US" sz="1800" b="1" dirty="0" smtClean="0">
                          <a:solidFill>
                            <a:srgbClr val="002060"/>
                          </a:solidFill>
                          <a:effectLst>
                            <a:outerShdw blurRad="38100" dist="38100" dir="2700000" algn="tl">
                              <a:srgbClr val="000000">
                                <a:alpha val="43137"/>
                              </a:srgbClr>
                            </a:outerShdw>
                          </a:effectLst>
                        </a:rPr>
                        <a:t>Response Rate</a:t>
                      </a:r>
                    </a:p>
                  </a:txBody>
                  <a:tcPr/>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68%</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53%</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63%</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58%</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pPr algn="ctr"/>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49" marB="45749"/>
                </a:tc>
                <a:tc>
                  <a:txBody>
                    <a:bodyPr/>
                    <a:lstStyle/>
                    <a:p>
                      <a:endPar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a:t>
                      </a:r>
                      <a:endParaRPr lang="en-US" sz="2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algn="ctr"/>
                      <a:endPar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53%</a:t>
                      </a:r>
                      <a:endParaRPr lang="en-US" sz="2000" b="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pPr algn="ctr"/>
                      <a:endParaRPr lang="en-US" sz="1800" b="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0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a:t>
                      </a:r>
                      <a:endParaRPr lang="en-US" sz="2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3542571"/>
                  </a:ext>
                </a:extLst>
              </a:tr>
            </a:tbl>
          </a:graphicData>
        </a:graphic>
      </p:graphicFrame>
      <p:sp>
        <p:nvSpPr>
          <p:cNvPr id="6" name="Down Arrow 5"/>
          <p:cNvSpPr/>
          <p:nvPr/>
        </p:nvSpPr>
        <p:spPr>
          <a:xfrm>
            <a:off x="8453626" y="947056"/>
            <a:ext cx="752185" cy="1144083"/>
          </a:xfrm>
          <a:prstGeom prst="downArrow">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7" name="TextBox 6"/>
          <p:cNvSpPr txBox="1"/>
          <p:nvPr/>
        </p:nvSpPr>
        <p:spPr>
          <a:xfrm rot="5400000">
            <a:off x="8104841" y="1301943"/>
            <a:ext cx="1460987" cy="369332"/>
          </a:xfrm>
          <a:prstGeom prst="rect">
            <a:avLst/>
          </a:prstGeom>
          <a:noFill/>
        </p:spPr>
        <p:txBody>
          <a:bodyPr wrap="square" rtlCol="0">
            <a:spAutoFit/>
          </a:bodyPr>
          <a:lstStyle/>
          <a:p>
            <a:pPr algn="ctr"/>
            <a:r>
              <a:rPr lang="en-US" b="1" dirty="0" smtClean="0">
                <a:solidFill>
                  <a:schemeClr val="bg1"/>
                </a:solidFill>
              </a:rPr>
              <a:t>Success!</a:t>
            </a:r>
            <a:endParaRPr lang="en-US" b="1" dirty="0">
              <a:solidFill>
                <a:schemeClr val="bg1"/>
              </a:solidFill>
            </a:endParaRPr>
          </a:p>
        </p:txBody>
      </p:sp>
      <p:sp>
        <p:nvSpPr>
          <p:cNvPr id="4" name="Rectangle 3"/>
          <p:cNvSpPr/>
          <p:nvPr/>
        </p:nvSpPr>
        <p:spPr>
          <a:xfrm>
            <a:off x="9056913" y="1790302"/>
            <a:ext cx="2873830" cy="2246769"/>
          </a:xfrm>
          <a:prstGeom prst="rect">
            <a:avLst/>
          </a:prstGeom>
        </p:spPr>
        <p:txBody>
          <a:bodyPr wrap="square">
            <a:spAutoFit/>
          </a:bodyPr>
          <a:lstStyle/>
          <a:p>
            <a:pPr lvl="1"/>
            <a:r>
              <a:rPr lang="en-US" altLang="en-US" sz="2800" dirty="0">
                <a:solidFill>
                  <a:srgbClr val="002060"/>
                </a:solidFill>
              </a:rPr>
              <a:t>Representation in </a:t>
            </a:r>
            <a:r>
              <a:rPr lang="en-US" altLang="en-US" sz="2800" b="1" dirty="0">
                <a:solidFill>
                  <a:srgbClr val="C00000"/>
                </a:solidFill>
                <a:effectLst>
                  <a:outerShdw blurRad="38100" dist="38100" dir="2700000" algn="tl">
                    <a:srgbClr val="000000">
                      <a:alpha val="43137"/>
                    </a:srgbClr>
                  </a:outerShdw>
                </a:effectLst>
              </a:rPr>
              <a:t>166</a:t>
            </a:r>
            <a:r>
              <a:rPr lang="en-US" altLang="en-US" sz="2800" dirty="0">
                <a:solidFill>
                  <a:srgbClr val="002060"/>
                </a:solidFill>
              </a:rPr>
              <a:t> </a:t>
            </a:r>
            <a:r>
              <a:rPr lang="en-US" altLang="en-US" sz="2800" b="1" dirty="0">
                <a:solidFill>
                  <a:srgbClr val="002060"/>
                </a:solidFill>
              </a:rPr>
              <a:t>(98%) </a:t>
            </a:r>
            <a:endParaRPr lang="en-US" altLang="en-US" sz="2800" b="1" dirty="0" smtClean="0">
              <a:solidFill>
                <a:srgbClr val="002060"/>
              </a:solidFill>
            </a:endParaRPr>
          </a:p>
          <a:p>
            <a:pPr lvl="1"/>
            <a:r>
              <a:rPr lang="en-US" altLang="en-US" sz="2800" dirty="0" smtClean="0">
                <a:solidFill>
                  <a:srgbClr val="002060"/>
                </a:solidFill>
              </a:rPr>
              <a:t>of </a:t>
            </a:r>
            <a:r>
              <a:rPr lang="en-US" altLang="en-US" sz="2800" dirty="0">
                <a:solidFill>
                  <a:srgbClr val="002060"/>
                </a:solidFill>
              </a:rPr>
              <a:t>169 Connecticut </a:t>
            </a:r>
            <a:r>
              <a:rPr lang="en-US" altLang="en-US" sz="2800" dirty="0" smtClean="0">
                <a:solidFill>
                  <a:srgbClr val="002060"/>
                </a:solidFill>
              </a:rPr>
              <a:t>communities</a:t>
            </a:r>
            <a:endParaRPr lang="en-US" altLang="en-US" sz="2800" dirty="0">
              <a:solidFill>
                <a:srgbClr val="002060"/>
              </a:solidFill>
            </a:endParaRPr>
          </a:p>
        </p:txBody>
      </p:sp>
      <p:sp>
        <p:nvSpPr>
          <p:cNvPr id="5" name="Rectangle 4"/>
          <p:cNvSpPr/>
          <p:nvPr/>
        </p:nvSpPr>
        <p:spPr>
          <a:xfrm>
            <a:off x="397372" y="5470869"/>
            <a:ext cx="8247679" cy="1200329"/>
          </a:xfrm>
          <a:prstGeom prst="rect">
            <a:avLst/>
          </a:prstGeom>
        </p:spPr>
        <p:txBody>
          <a:bodyPr wrap="square">
            <a:spAutoFit/>
          </a:bodyPr>
          <a:lstStyle/>
          <a:p>
            <a:pPr lvl="1" algn="ctr"/>
            <a:r>
              <a:rPr lang="en-US" altLang="en-US" sz="2400" dirty="0">
                <a:solidFill>
                  <a:srgbClr val="002060"/>
                </a:solidFill>
              </a:rPr>
              <a:t>Response goals met in </a:t>
            </a:r>
            <a:r>
              <a:rPr lang="en-US" altLang="en-US" sz="2400" b="1" dirty="0">
                <a:solidFill>
                  <a:srgbClr val="C00000"/>
                </a:solidFill>
                <a:effectLst>
                  <a:outerShdw blurRad="38100" dist="38100" dir="2700000" algn="tl">
                    <a:srgbClr val="000000">
                      <a:alpha val="43137"/>
                    </a:srgbClr>
                  </a:outerShdw>
                </a:effectLst>
              </a:rPr>
              <a:t>117</a:t>
            </a:r>
            <a:r>
              <a:rPr lang="en-US" altLang="en-US" sz="2400" dirty="0">
                <a:solidFill>
                  <a:srgbClr val="C00000"/>
                </a:solidFill>
                <a:effectLst>
                  <a:outerShdw blurRad="38100" dist="38100" dir="2700000" algn="tl">
                    <a:srgbClr val="000000">
                      <a:alpha val="43137"/>
                    </a:srgbClr>
                  </a:outerShdw>
                </a:effectLst>
              </a:rPr>
              <a:t> </a:t>
            </a:r>
            <a:r>
              <a:rPr lang="en-US" altLang="en-US" sz="2400" b="1" dirty="0">
                <a:solidFill>
                  <a:srgbClr val="002060"/>
                </a:solidFill>
              </a:rPr>
              <a:t>(69%) </a:t>
            </a:r>
            <a:r>
              <a:rPr lang="en-US" altLang="en-US" sz="2400" dirty="0">
                <a:solidFill>
                  <a:srgbClr val="002060"/>
                </a:solidFill>
              </a:rPr>
              <a:t>communities </a:t>
            </a:r>
            <a:r>
              <a:rPr lang="en-US" altLang="en-US" sz="2400" dirty="0" smtClean="0">
                <a:solidFill>
                  <a:srgbClr val="002060"/>
                </a:solidFill>
              </a:rPr>
              <a:t>statewide:</a:t>
            </a:r>
            <a:endParaRPr lang="en-US" altLang="en-US" sz="2400" dirty="0">
              <a:solidFill>
                <a:srgbClr val="002060"/>
              </a:solidFill>
            </a:endParaRPr>
          </a:p>
          <a:p>
            <a:pPr lvl="2" algn="ctr"/>
            <a:r>
              <a:rPr lang="en-US" altLang="en-US" sz="2400" b="1" dirty="0">
                <a:solidFill>
                  <a:srgbClr val="C00000"/>
                </a:solidFill>
                <a:effectLst>
                  <a:outerShdw blurRad="38100" dist="38100" dir="2700000" algn="tl">
                    <a:srgbClr val="000000">
                      <a:alpha val="43137"/>
                    </a:srgbClr>
                  </a:outerShdw>
                </a:effectLst>
              </a:rPr>
              <a:t>91</a:t>
            </a:r>
            <a:r>
              <a:rPr lang="en-US" altLang="en-US" sz="2400" dirty="0">
                <a:solidFill>
                  <a:srgbClr val="002060"/>
                </a:solidFill>
              </a:rPr>
              <a:t> with population &lt; 40,000 </a:t>
            </a:r>
            <a:r>
              <a:rPr lang="en-US" altLang="en-US" sz="2400" b="1" dirty="0">
                <a:solidFill>
                  <a:srgbClr val="002060"/>
                </a:solidFill>
              </a:rPr>
              <a:t>(63.6%)</a:t>
            </a:r>
          </a:p>
          <a:p>
            <a:pPr lvl="2" algn="ctr"/>
            <a:r>
              <a:rPr lang="en-US" altLang="en-US" sz="2400" b="1" dirty="0">
                <a:solidFill>
                  <a:srgbClr val="C00000"/>
                </a:solidFill>
                <a:effectLst>
                  <a:outerShdw blurRad="38100" dist="38100" dir="2700000" algn="tl">
                    <a:srgbClr val="000000">
                      <a:alpha val="43137"/>
                    </a:srgbClr>
                  </a:outerShdw>
                </a:effectLst>
              </a:rPr>
              <a:t>26</a:t>
            </a:r>
            <a:r>
              <a:rPr lang="en-US" altLang="en-US" sz="2400" dirty="0">
                <a:solidFill>
                  <a:srgbClr val="002060"/>
                </a:solidFill>
              </a:rPr>
              <a:t> with population 40,000+ </a:t>
            </a:r>
            <a:r>
              <a:rPr lang="en-US" altLang="en-US" sz="2400" b="1" dirty="0">
                <a:solidFill>
                  <a:srgbClr val="002060"/>
                </a:solidFill>
              </a:rPr>
              <a:t>(100%)</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3398" b="12691"/>
          <a:stretch/>
        </p:blipFill>
        <p:spPr>
          <a:xfrm>
            <a:off x="9051254" y="4236720"/>
            <a:ext cx="2744506" cy="2480494"/>
          </a:xfrm>
          <a:prstGeom prst="rect">
            <a:avLst/>
          </a:prstGeom>
        </p:spPr>
      </p:pic>
    </p:spTree>
    <p:extLst>
      <p:ext uri="{BB962C8B-B14F-4D97-AF65-F5344CB8AC3E}">
        <p14:creationId xmlns:p14="http://schemas.microsoft.com/office/powerpoint/2010/main" val="218363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9414753" cy="970316"/>
          </a:xfrm>
        </p:spPr>
        <p:txBody>
          <a:bodyPr>
            <a:normAutofit/>
          </a:bodyPr>
          <a:lstStyle/>
          <a:p>
            <a:pPr algn="ctr"/>
            <a:r>
              <a:rPr lang="en-US" sz="2800" dirty="0" smtClean="0">
                <a:effectLst>
                  <a:outerShdw blurRad="38100" dist="38100" dir="2700000" algn="tl">
                    <a:srgbClr val="000000">
                      <a:alpha val="43137"/>
                    </a:srgbClr>
                  </a:outerShdw>
                </a:effectLst>
              </a:rPr>
              <a:t>Key Informant Demographic Characteristics: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72853738"/>
              </p:ext>
            </p:extLst>
          </p:nvPr>
        </p:nvGraphicFramePr>
        <p:xfrm>
          <a:off x="574717" y="1238166"/>
          <a:ext cx="11402568"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F8FDF68-B19E-774D-82E5-BF3EF7EEC671}"/>
              </a:ext>
            </a:extLst>
          </p:cNvPr>
          <p:cNvSpPr txBox="1"/>
          <p:nvPr/>
        </p:nvSpPr>
        <p:spPr>
          <a:xfrm>
            <a:off x="574717" y="2296719"/>
            <a:ext cx="546047" cy="369332"/>
          </a:xfrm>
          <a:prstGeom prst="rect">
            <a:avLst/>
          </a:prstGeom>
          <a:noFill/>
        </p:spPr>
        <p:txBody>
          <a:bodyPr wrap="none" rtlCol="0">
            <a:spAutoFit/>
          </a:bodyPr>
          <a:lstStyle/>
          <a:p>
            <a:r>
              <a:rPr lang="en-US" b="1" dirty="0">
                <a:solidFill>
                  <a:schemeClr val="accent6"/>
                </a:solidFill>
              </a:rPr>
              <a:t>Age</a:t>
            </a:r>
          </a:p>
        </p:txBody>
      </p:sp>
      <p:sp>
        <p:nvSpPr>
          <p:cNvPr id="6" name="TextBox 5">
            <a:extLst>
              <a:ext uri="{FF2B5EF4-FFF2-40B4-BE49-F238E27FC236}">
                <a16:creationId xmlns:a16="http://schemas.microsoft.com/office/drawing/2014/main" id="{0101DA93-B30C-AE46-AB75-077E7147E28E}"/>
              </a:ext>
            </a:extLst>
          </p:cNvPr>
          <p:cNvSpPr txBox="1"/>
          <p:nvPr/>
        </p:nvSpPr>
        <p:spPr>
          <a:xfrm>
            <a:off x="574717" y="5015106"/>
            <a:ext cx="639919" cy="369332"/>
          </a:xfrm>
          <a:prstGeom prst="rect">
            <a:avLst/>
          </a:prstGeom>
          <a:noFill/>
        </p:spPr>
        <p:txBody>
          <a:bodyPr wrap="none" rtlCol="0">
            <a:spAutoFit/>
          </a:bodyPr>
          <a:lstStyle/>
          <a:p>
            <a:r>
              <a:rPr lang="en-US" b="1" dirty="0">
                <a:solidFill>
                  <a:srgbClr val="C00000"/>
                </a:solidFill>
              </a:rPr>
              <a:t>Race</a:t>
            </a:r>
          </a:p>
        </p:txBody>
      </p:sp>
      <p:sp>
        <p:nvSpPr>
          <p:cNvPr id="8" name="TextBox 7">
            <a:extLst>
              <a:ext uri="{FF2B5EF4-FFF2-40B4-BE49-F238E27FC236}">
                <a16:creationId xmlns:a16="http://schemas.microsoft.com/office/drawing/2014/main" id="{FA8A356D-2248-EC40-9B17-8539DA01B914}"/>
              </a:ext>
            </a:extLst>
          </p:cNvPr>
          <p:cNvSpPr txBox="1"/>
          <p:nvPr/>
        </p:nvSpPr>
        <p:spPr>
          <a:xfrm>
            <a:off x="574717" y="3813556"/>
            <a:ext cx="891591" cy="369332"/>
          </a:xfrm>
          <a:prstGeom prst="rect">
            <a:avLst/>
          </a:prstGeom>
          <a:noFill/>
        </p:spPr>
        <p:txBody>
          <a:bodyPr wrap="none" rtlCol="0">
            <a:spAutoFit/>
          </a:bodyPr>
          <a:lstStyle/>
          <a:p>
            <a:r>
              <a:rPr lang="en-US" b="1" dirty="0">
                <a:solidFill>
                  <a:schemeClr val="accent4"/>
                </a:solidFill>
              </a:rPr>
              <a:t>Gender</a:t>
            </a:r>
          </a:p>
        </p:txBody>
      </p:sp>
      <p:sp>
        <p:nvSpPr>
          <p:cNvPr id="4" name="TextBox 3"/>
          <p:cNvSpPr txBox="1"/>
          <p:nvPr/>
        </p:nvSpPr>
        <p:spPr>
          <a:xfrm>
            <a:off x="9991060" y="1590153"/>
            <a:ext cx="1374094" cy="523220"/>
          </a:xfrm>
          <a:prstGeom prst="rect">
            <a:avLst/>
          </a:prstGeom>
          <a:noFill/>
        </p:spPr>
        <p:txBody>
          <a:bodyPr wrap="none" rtlCol="0">
            <a:spAutoFit/>
          </a:bodyPr>
          <a:lstStyle/>
          <a:p>
            <a:r>
              <a:rPr lang="en-US" sz="2800" dirty="0" smtClean="0">
                <a:solidFill>
                  <a:srgbClr val="002060"/>
                </a:solidFill>
                <a:latin typeface="+mj-lt"/>
                <a:ea typeface="+mj-ea"/>
                <a:cs typeface="+mj-cs"/>
              </a:rPr>
              <a:t>n=1,236</a:t>
            </a:r>
            <a:endParaRPr lang="en-US" sz="2800" dirty="0">
              <a:solidFill>
                <a:srgbClr val="002060"/>
              </a:solidFill>
              <a:latin typeface="+mj-lt"/>
              <a:ea typeface="+mj-ea"/>
              <a:cs typeface="+mj-cs"/>
            </a:endParaRPr>
          </a:p>
        </p:txBody>
      </p:sp>
    </p:spTree>
    <p:extLst>
      <p:ext uri="{BB962C8B-B14F-4D97-AF65-F5344CB8AC3E}">
        <p14:creationId xmlns:p14="http://schemas.microsoft.com/office/powerpoint/2010/main" val="3785935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029"/>
            <a:ext cx="9414753" cy="768911"/>
          </a:xfrm>
        </p:spPr>
        <p:txBody>
          <a:bodyPr>
            <a:normAutofit/>
          </a:bodyPr>
          <a:lstStyle/>
          <a:p>
            <a:pPr algn="ctr"/>
            <a:r>
              <a:rPr lang="en-US" sz="2800" dirty="0" smtClean="0">
                <a:effectLst>
                  <a:outerShdw blurRad="38100" dist="38100" dir="2700000" algn="tl">
                    <a:srgbClr val="000000">
                      <a:alpha val="43137"/>
                    </a:srgbClr>
                  </a:outerShdw>
                </a:effectLst>
              </a:rPr>
              <a:t>Key Informant Stakeholder Affiliation: Connecticut CRS, 2020</a:t>
            </a:r>
            <a:endParaRPr lang="en-US" sz="2800" dirty="0">
              <a:effectLst>
                <a:outerShdw blurRad="38100" dist="38100" dir="2700000" algn="tl">
                  <a:srgbClr val="000000">
                    <a:alpha val="43137"/>
                  </a:srgbClr>
                </a:outerShdw>
              </a:effectLst>
            </a:endParaRP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606542189"/>
              </p:ext>
            </p:extLst>
          </p:nvPr>
        </p:nvGraphicFramePr>
        <p:xfrm>
          <a:off x="208722" y="1129759"/>
          <a:ext cx="11530197"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a:extLst>
              <a:ext uri="{FF2B5EF4-FFF2-40B4-BE49-F238E27FC236}">
                <a16:creationId xmlns:a16="http://schemas.microsoft.com/office/drawing/2014/main" id="{FB8B028A-44BA-4E4B-BE32-25E8F1A42513}"/>
              </a:ext>
            </a:extLst>
          </p:cNvPr>
          <p:cNvSpPr txBox="1"/>
          <p:nvPr/>
        </p:nvSpPr>
        <p:spPr>
          <a:xfrm>
            <a:off x="266373" y="6506729"/>
            <a:ext cx="7697557"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Includes: advocate, community member, municipality, philanthropic organization, non-profit, business </a:t>
            </a:r>
            <a:endParaRPr lang="en-US" dirty="0">
              <a:solidFill>
                <a:srgbClr val="002060"/>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FB8B028A-44BA-4E4B-BE32-25E8F1A42513}"/>
              </a:ext>
            </a:extLst>
          </p:cNvPr>
          <p:cNvSpPr txBox="1"/>
          <p:nvPr/>
        </p:nvSpPr>
        <p:spPr>
          <a:xfrm>
            <a:off x="266374" y="6219167"/>
            <a:ext cx="6838514"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Personal </a:t>
            </a:r>
            <a:r>
              <a:rPr lang="en-US" dirty="0">
                <a:solidFill>
                  <a:srgbClr val="002060"/>
                </a:solidFill>
                <a:latin typeface="Arial" panose="020B0604020202020204" pitchFamily="34" charset="0"/>
                <a:cs typeface="Arial" panose="020B0604020202020204" pitchFamily="34" charset="0"/>
              </a:rPr>
              <a:t>or family experience with mental illness, substance misuse, or problem gambling</a:t>
            </a:r>
          </a:p>
        </p:txBody>
      </p:sp>
    </p:spTree>
    <p:extLst>
      <p:ext uri="{BB962C8B-B14F-4D97-AF65-F5344CB8AC3E}">
        <p14:creationId xmlns:p14="http://schemas.microsoft.com/office/powerpoint/2010/main" val="2401360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3881</TotalTime>
  <Words>1850</Words>
  <Application>Microsoft Office PowerPoint</Application>
  <PresentationFormat>Widescreen</PresentationFormat>
  <Paragraphs>331</Paragraphs>
  <Slides>23</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2020 Connecticut Community Readiness Survey Results: CONNECTICUT</vt:lpstr>
      <vt:lpstr>What is the Community Readiness Survey (CRS)?</vt:lpstr>
      <vt:lpstr>Community Readiness Survey (CRS) Objectives</vt:lpstr>
      <vt:lpstr>The 2020 CRS</vt:lpstr>
      <vt:lpstr>Community Type: The Five Connecticuts</vt:lpstr>
      <vt:lpstr>Community Types in Connecticut:  The Five Connecticuts (5CT)</vt:lpstr>
      <vt:lpstr>Community Readiness Survey Response Rates over Time</vt:lpstr>
      <vt:lpstr>Key Informant Demographic Characteristics:  Connecticut CRS, 2020</vt:lpstr>
      <vt:lpstr>Key Informant Stakeholder Affiliation: Connecticut CRS, 2020</vt:lpstr>
      <vt:lpstr>Problem Substances of Greatest Concern According to Key Informants By Age Group: Connecticut CRS, 2020</vt:lpstr>
      <vt:lpstr>Community Attitudes Toward Substance Misuse Prevention: Connecticut CRS, 2020</vt:lpstr>
      <vt:lpstr>Community Attitudes Toward Substance Use:  Connecticut CRS, 2020</vt:lpstr>
      <vt:lpstr>Community Attitudes Toward Gambling and Gaming: Connecticut CRS, 2020</vt:lpstr>
      <vt:lpstr>How important is it to prevent problem gambling/gaming addiction in your community?</vt:lpstr>
      <vt:lpstr>Mental Health Issue of Greatest Concern According to Key Informants By Age Group: Connecticut CRS, 2020</vt:lpstr>
      <vt:lpstr>Mental Health Issue of Greatest Concern for Youth and Young Adults,      by Community Type, According to Key Informants: Connecticut CRS, 2020</vt:lpstr>
      <vt:lpstr>Community Attitudes Toward Mental Health:  Connecticut CRS, 2020</vt:lpstr>
      <vt:lpstr>Community Support for Suicide Prevention Efforts:  Connecticut CRS, 2020</vt:lpstr>
      <vt:lpstr>Community Ability to Implement Suicide Prevention Efforts:  Connecticut CRS, 2020</vt:lpstr>
      <vt:lpstr>Suicide Prevention Supports in Place in the Community: Connecticut CRS, 2020</vt:lpstr>
      <vt:lpstr>Community Readiness to Undertake Behavioral Health Promotion Activities*: Connecticut CRS, 2020</vt:lpstr>
      <vt:lpstr>Key Informant Ratings of the Community Stage of Readiness  for Substance Misuse Prevention: Connecticut CRS, 2020</vt:lpstr>
      <vt:lpstr>Key Informant Ratings of the Community Stage of Readiness  for Mental Health Promotion: Connecticut CRS, 2020</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Mohamed-Abouh,Fawatih</dc:creator>
  <cp:lastModifiedBy>Sussman,Jennifer E.</cp:lastModifiedBy>
  <cp:revision>307</cp:revision>
  <cp:lastPrinted>2018-10-19T18:23:54Z</cp:lastPrinted>
  <dcterms:created xsi:type="dcterms:W3CDTF">2018-08-03T16:07:48Z</dcterms:created>
  <dcterms:modified xsi:type="dcterms:W3CDTF">2020-12-02T15:00:19Z</dcterms:modified>
</cp:coreProperties>
</file>