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1" r:id="rId2"/>
    <p:sldId id="532" r:id="rId3"/>
    <p:sldId id="531" r:id="rId4"/>
    <p:sldId id="535" r:id="rId5"/>
    <p:sldId id="545" r:id="rId6"/>
    <p:sldId id="536" r:id="rId7"/>
    <p:sldId id="564" r:id="rId8"/>
    <p:sldId id="283" r:id="rId9"/>
    <p:sldId id="506" r:id="rId10"/>
    <p:sldId id="512" r:id="rId11"/>
    <p:sldId id="511" r:id="rId12"/>
    <p:sldId id="510" r:id="rId13"/>
    <p:sldId id="521" r:id="rId14"/>
    <p:sldId id="516" r:id="rId15"/>
    <p:sldId id="517" r:id="rId16"/>
    <p:sldId id="518" r:id="rId17"/>
    <p:sldId id="470" r:id="rId18"/>
    <p:sldId id="524" r:id="rId19"/>
    <p:sldId id="525" r:id="rId20"/>
    <p:sldId id="529" r:id="rId21"/>
    <p:sldId id="546" r:id="rId22"/>
    <p:sldId id="469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 Wogen" initials="JW" lastIdx="1" clrIdx="0"/>
  <p:cmAuthor id="2" name="Gilbert, Alyssa" initials="G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EAC"/>
    <a:srgbClr val="FF3399"/>
    <a:srgbClr val="FF00FF"/>
    <a:srgbClr val="5600D5"/>
    <a:srgbClr val="CCCCFF"/>
    <a:srgbClr val="008000"/>
    <a:srgbClr val="898989"/>
    <a:srgbClr val="E3A3F7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1185" autoAdjust="0"/>
  </p:normalViewPr>
  <p:slideViewPr>
    <p:cSldViewPr snapToGrid="0">
      <p:cViewPr varScale="1">
        <p:scale>
          <a:sx n="62" d="100"/>
          <a:sy n="62" d="100"/>
        </p:scale>
        <p:origin x="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th\Desktop\work%20i%20guess\YASS%20Results_PFS%202015%20Report_091120_heavyusedef.doc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rgbClr val="002060"/>
                </a:solidFill>
              </a:rPr>
              <a:t>COVID-19 Cases by Age: Case Numbers vs. CT</a:t>
            </a:r>
            <a:r>
              <a:rPr lang="en-US" sz="1800" b="1" baseline="0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Population</a:t>
            </a:r>
            <a:endParaRPr lang="en-US" sz="18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3711525433713295"/>
          <c:y val="5.39485564407036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754903457121352E-2"/>
          <c:y val="0.12014188410015381"/>
          <c:w val="0.93074042537239499"/>
          <c:h val="0.79165316374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70-4009-AEAD-D88772C5C5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0-4009-AEAD-D88772C5C5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19-Oct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70-4009-AEAD-D88772C5C5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20-29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70-4009-AEAD-D88772C5C5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70-4009-AEAD-D88772C5C5E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70-4009-AEAD-D88772C5C5E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50-59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70-4009-AEAD-D88772C5C5E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60-69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70-4009-AEAD-D88772C5C5E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70-79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70-4009-AEAD-D88772C5C5E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80+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70-4009-AEAD-D88772C5C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4988536"/>
        <c:axId val="428054672"/>
      </c:barChart>
      <c:catAx>
        <c:axId val="604988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8054672"/>
        <c:crosses val="autoZero"/>
        <c:auto val="1"/>
        <c:lblAlgn val="ctr"/>
        <c:lblOffset val="100"/>
        <c:noMultiLvlLbl val="0"/>
      </c:catAx>
      <c:valAx>
        <c:axId val="42805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98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12765917841083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85.8%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F1B-414A-BF93-DF5EAB52B88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83.2%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1B-414A-BF93-DF5EAB52B88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80.8%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F1B-414A-BF93-DF5EAB52B88A}"/>
                </c:ext>
              </c:extLst>
            </c:dLbl>
            <c:dLbl>
              <c:idx val="3"/>
              <c:layout>
                <c:manualLayout>
                  <c:x val="-8.3391601391134691E-17"/>
                  <c:y val="-1.65485533499835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75.7%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616917778572504E-2"/>
                      <c:h val="5.79905329404640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F1B-414A-BF93-DF5EAB52B88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42.1%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F1B-414A-BF93-DF5EAB52B88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39.3%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F1B-414A-BF93-DF5EAB52B88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21.9%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F1B-414A-BF93-DF5EAB52B8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Boredom</c:v>
                </c:pt>
                <c:pt idx="1">
                  <c:v>Anxiety</c:v>
                </c:pt>
                <c:pt idx="2">
                  <c:v>Sense of isolation</c:v>
                </c:pt>
                <c:pt idx="3">
                  <c:v>Depression</c:v>
                </c:pt>
                <c:pt idx="4">
                  <c:v>Interpersonal/
family conflict</c:v>
                </c:pt>
                <c:pt idx="5">
                  <c:v>Alcohol and/or 
drug use</c:v>
                </c:pt>
                <c:pt idx="6">
                  <c:v>Gaming/gambing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0.85799999999999998</c:v>
                </c:pt>
                <c:pt idx="1">
                  <c:v>0.83199999999999996</c:v>
                </c:pt>
                <c:pt idx="2">
                  <c:v>0.80800000000000005</c:v>
                </c:pt>
                <c:pt idx="3">
                  <c:v>0.75700000000000001</c:v>
                </c:pt>
                <c:pt idx="4">
                  <c:v>0.42099999999999999</c:v>
                </c:pt>
                <c:pt idx="5">
                  <c:v>0.39300000000000002</c:v>
                </c:pt>
                <c:pt idx="6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B-414A-BF93-DF5EAB52B8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1943455"/>
        <c:axId val="1414060623"/>
      </c:barChart>
      <c:catAx>
        <c:axId val="14219434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060623"/>
        <c:crosses val="autoZero"/>
        <c:auto val="1"/>
        <c:lblAlgn val="ctr"/>
        <c:lblOffset val="100"/>
        <c:noMultiLvlLbl val="0"/>
      </c:catAx>
      <c:valAx>
        <c:axId val="1414060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98989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rgbClr val="89898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9434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68522584042695E-17"/>
                  <c:y val="-2.23602484472049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75.8%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4C0-4877-9DE7-02850D66CAB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73.6%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C0-4877-9DE7-02850D66CAB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72.6%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4C0-4877-9DE7-02850D66CAB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64.6%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4C0-4877-9DE7-02850D66CAB3}"/>
                </c:ext>
              </c:extLst>
            </c:dLbl>
            <c:dLbl>
              <c:idx val="4"/>
              <c:layout>
                <c:manualLayout>
                  <c:x val="-2.3592016010156613E-3"/>
                  <c:y val="-2.484546237252344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57.4%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4C0-4877-9DE7-02850D66CAB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52.5%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4C0-4877-9DE7-02850D66CAB3}"/>
                </c:ext>
              </c:extLst>
            </c:dLbl>
            <c:dLbl>
              <c:idx val="6"/>
              <c:layout>
                <c:manualLayout>
                  <c:x val="-3.5062962273989897E-3"/>
                  <c:y val="4.915496715919892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45.1%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4C0-4877-9DE7-02850D66CAB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43.1%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4C0-4877-9DE7-02850D66CAB3}"/>
                </c:ext>
              </c:extLst>
            </c:dLbl>
            <c:dLbl>
              <c:idx val="8"/>
              <c:layout>
                <c:manualLayout>
                  <c:x val="0"/>
                  <c:y val="7.453416149068322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34.9%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4C0-4877-9DE7-02850D66C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Social 
conectedness</c:v>
                </c:pt>
                <c:pt idx="1">
                  <c:v>Emotional 
well-being</c:v>
                </c:pt>
                <c:pt idx="2">
                  <c:v>Motivation to 
get things 
done</c:v>
                </c:pt>
                <c:pt idx="3">
                  <c:v>Mental focus/
concentration</c:v>
                </c:pt>
                <c:pt idx="4">
                  <c:v>Physical 
activity</c:v>
                </c:pt>
                <c:pt idx="5">
                  <c:v>Financial 
security</c:v>
                </c:pt>
                <c:pt idx="6">
                  <c:v>Physical 
health</c:v>
                </c:pt>
                <c:pt idx="7">
                  <c:v>Access to 
food/supplies</c:v>
                </c:pt>
                <c:pt idx="8">
                  <c:v>Access to 
health care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0.75800000000000001</c:v>
                </c:pt>
                <c:pt idx="1">
                  <c:v>0.73599999999999999</c:v>
                </c:pt>
                <c:pt idx="2">
                  <c:v>0.72599999999999998</c:v>
                </c:pt>
                <c:pt idx="3">
                  <c:v>0.64600000000000002</c:v>
                </c:pt>
                <c:pt idx="4">
                  <c:v>0.57399999999999995</c:v>
                </c:pt>
                <c:pt idx="5">
                  <c:v>0.52500000000000002</c:v>
                </c:pt>
                <c:pt idx="6">
                  <c:v>0.45100000000000001</c:v>
                </c:pt>
                <c:pt idx="7">
                  <c:v>0.43099999999999999</c:v>
                </c:pt>
                <c:pt idx="8">
                  <c:v>0.34899999999999998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0-4877-9DE7-02850D66C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2824655"/>
        <c:axId val="1419302959"/>
      </c:barChart>
      <c:catAx>
        <c:axId val="140282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9302959"/>
        <c:crosses val="autoZero"/>
        <c:auto val="1"/>
        <c:lblAlgn val="ctr"/>
        <c:lblOffset val="100"/>
        <c:noMultiLvlLbl val="0"/>
      </c:catAx>
      <c:valAx>
        <c:axId val="14193029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rgbClr val="898989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rgbClr val="89898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824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decrease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5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Drinking or using drugs</c:v>
                </c:pt>
                <c:pt idx="1">
                  <c:v>Stockpiling supplies</c:v>
                </c:pt>
                <c:pt idx="2">
                  <c:v>Participating in online support groups/chat rooms</c:v>
                </c:pt>
                <c:pt idx="3">
                  <c:v>Meditating</c:v>
                </c:pt>
                <c:pt idx="4">
                  <c:v>Monitoring the news</c:v>
                </c:pt>
                <c:pt idx="5">
                  <c:v>Limiting social media or news exposure</c:v>
                </c:pt>
                <c:pt idx="6">
                  <c:v>Using telehealth resources</c:v>
                </c:pt>
                <c:pt idx="7">
                  <c:v>Cleaning/home improvement</c:v>
                </c:pt>
                <c:pt idx="8">
                  <c:v>Pursuing creative interests</c:v>
                </c:pt>
                <c:pt idx="9">
                  <c:v>Exercising</c:v>
                </c:pt>
                <c:pt idx="10">
                  <c:v>Creating a daily routine to esablish a new "normal'</c:v>
                </c:pt>
                <c:pt idx="11">
                  <c:v>Connecting with family/friends electronically </c:v>
                </c:pt>
                <c:pt idx="12">
                  <c:v>Using social media</c:v>
                </c:pt>
                <c:pt idx="13">
                  <c:v>Cooking/eating</c:v>
                </c:pt>
                <c:pt idx="14">
                  <c:v>Telecomuting/distance learning</c:v>
                </c:pt>
                <c:pt idx="15">
                  <c:v>Focusing on work or school</c:v>
                </c:pt>
                <c:pt idx="16">
                  <c:v>Limiting in-person contact</c:v>
                </c:pt>
              </c:strCache>
            </c:strRef>
          </c:cat>
          <c:val>
            <c:numRef>
              <c:f>Sheet1!$B$2:$B$18</c:f>
              <c:numCache>
                <c:formatCode>###0.00</c:formatCode>
                <c:ptCount val="17"/>
                <c:pt idx="0">
                  <c:v>1.9078947368421051</c:v>
                </c:pt>
                <c:pt idx="1">
                  <c:v>1.9518072289156623</c:v>
                </c:pt>
                <c:pt idx="2">
                  <c:v>1.9844961240310077</c:v>
                </c:pt>
                <c:pt idx="3">
                  <c:v>2.0068965517241386</c:v>
                </c:pt>
                <c:pt idx="4">
                  <c:v>2.5257142857142862</c:v>
                </c:pt>
                <c:pt idx="5">
                  <c:v>2.5437499999999993</c:v>
                </c:pt>
                <c:pt idx="6">
                  <c:v>2.5820895522388065</c:v>
                </c:pt>
                <c:pt idx="7">
                  <c:v>2.7777777777777777</c:v>
                </c:pt>
                <c:pt idx="8">
                  <c:v>2.9117647058823537</c:v>
                </c:pt>
                <c:pt idx="9">
                  <c:v>2.930232558139533</c:v>
                </c:pt>
                <c:pt idx="10">
                  <c:v>2.9590643274853794</c:v>
                </c:pt>
                <c:pt idx="11">
                  <c:v>3.0742857142857138</c:v>
                </c:pt>
                <c:pt idx="12">
                  <c:v>3.3333333333333357</c:v>
                </c:pt>
                <c:pt idx="13">
                  <c:v>3.3707865168539328</c:v>
                </c:pt>
                <c:pt idx="14">
                  <c:v>3.4500000000000006</c:v>
                </c:pt>
                <c:pt idx="15">
                  <c:v>3.4625000000000008</c:v>
                </c:pt>
                <c:pt idx="16">
                  <c:v>3.5625000000000009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6-4DB3-8A8A-B88A29B953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5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Drinking or using drugs</c:v>
                </c:pt>
                <c:pt idx="1">
                  <c:v>Stockpiling supplies</c:v>
                </c:pt>
                <c:pt idx="2">
                  <c:v>Participating in online support groups/chat rooms</c:v>
                </c:pt>
                <c:pt idx="3">
                  <c:v>Meditating</c:v>
                </c:pt>
                <c:pt idx="4">
                  <c:v>Monitoring the news</c:v>
                </c:pt>
                <c:pt idx="5">
                  <c:v>Limiting social media or news exposure</c:v>
                </c:pt>
                <c:pt idx="6">
                  <c:v>Using telehealth resources</c:v>
                </c:pt>
                <c:pt idx="7">
                  <c:v>Cleaning/home improvement</c:v>
                </c:pt>
                <c:pt idx="8">
                  <c:v>Pursuing creative interests</c:v>
                </c:pt>
                <c:pt idx="9">
                  <c:v>Exercising</c:v>
                </c:pt>
                <c:pt idx="10">
                  <c:v>Creating a daily routine to esablish a new "normal'</c:v>
                </c:pt>
                <c:pt idx="11">
                  <c:v>Connecting with family/friends electronically </c:v>
                </c:pt>
                <c:pt idx="12">
                  <c:v>Using social media</c:v>
                </c:pt>
                <c:pt idx="13">
                  <c:v>Cooking/eating</c:v>
                </c:pt>
                <c:pt idx="14">
                  <c:v>Telecomuting/distance learning</c:v>
                </c:pt>
                <c:pt idx="15">
                  <c:v>Focusing on work or school</c:v>
                </c:pt>
                <c:pt idx="16">
                  <c:v>Limiting in-person contact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1-81D6-4DB3-8A8A-B88A29B953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5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Drinking or using drugs</c:v>
                </c:pt>
                <c:pt idx="1">
                  <c:v>Stockpiling supplies</c:v>
                </c:pt>
                <c:pt idx="2">
                  <c:v>Participating in online support groups/chat rooms</c:v>
                </c:pt>
                <c:pt idx="3">
                  <c:v>Meditating</c:v>
                </c:pt>
                <c:pt idx="4">
                  <c:v>Monitoring the news</c:v>
                </c:pt>
                <c:pt idx="5">
                  <c:v>Limiting social media or news exposure</c:v>
                </c:pt>
                <c:pt idx="6">
                  <c:v>Using telehealth resources</c:v>
                </c:pt>
                <c:pt idx="7">
                  <c:v>Cleaning/home improvement</c:v>
                </c:pt>
                <c:pt idx="8">
                  <c:v>Pursuing creative interests</c:v>
                </c:pt>
                <c:pt idx="9">
                  <c:v>Exercising</c:v>
                </c:pt>
                <c:pt idx="10">
                  <c:v>Creating a daily routine to esablish a new "normal'</c:v>
                </c:pt>
                <c:pt idx="11">
                  <c:v>Connecting with family/friends electronically </c:v>
                </c:pt>
                <c:pt idx="12">
                  <c:v>Using social media</c:v>
                </c:pt>
                <c:pt idx="13">
                  <c:v>Cooking/eating</c:v>
                </c:pt>
                <c:pt idx="14">
                  <c:v>Telecomuting/distance learning</c:v>
                </c:pt>
                <c:pt idx="15">
                  <c:v>Focusing on work or school</c:v>
                </c:pt>
                <c:pt idx="16">
                  <c:v>Limiting in-person contact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2-81D6-4DB3-8A8A-B88A29B953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Sheet1!$A$2:$A$18</c:f>
              <c:strCache>
                <c:ptCount val="17"/>
                <c:pt idx="0">
                  <c:v>Drinking or using drugs</c:v>
                </c:pt>
                <c:pt idx="1">
                  <c:v>Stockpiling supplies</c:v>
                </c:pt>
                <c:pt idx="2">
                  <c:v>Participating in online support groups/chat rooms</c:v>
                </c:pt>
                <c:pt idx="3">
                  <c:v>Meditating</c:v>
                </c:pt>
                <c:pt idx="4">
                  <c:v>Monitoring the news</c:v>
                </c:pt>
                <c:pt idx="5">
                  <c:v>Limiting social media or news exposure</c:v>
                </c:pt>
                <c:pt idx="6">
                  <c:v>Using telehealth resources</c:v>
                </c:pt>
                <c:pt idx="7">
                  <c:v>Cleaning/home improvement</c:v>
                </c:pt>
                <c:pt idx="8">
                  <c:v>Pursuing creative interests</c:v>
                </c:pt>
                <c:pt idx="9">
                  <c:v>Exercising</c:v>
                </c:pt>
                <c:pt idx="10">
                  <c:v>Creating a daily routine to esablish a new "normal'</c:v>
                </c:pt>
                <c:pt idx="11">
                  <c:v>Connecting with family/friends electronically </c:v>
                </c:pt>
                <c:pt idx="12">
                  <c:v>Using social media</c:v>
                </c:pt>
                <c:pt idx="13">
                  <c:v>Cooking/eating</c:v>
                </c:pt>
                <c:pt idx="14">
                  <c:v>Telecomuting/distance learning</c:v>
                </c:pt>
                <c:pt idx="15">
                  <c:v>Focusing on work or school</c:v>
                </c:pt>
                <c:pt idx="16">
                  <c:v>Limiting in-person contact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3-81D6-4DB3-8A8A-B88A29B9530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Sheet1!$A$2:$A$18</c:f>
              <c:strCache>
                <c:ptCount val="17"/>
                <c:pt idx="0">
                  <c:v>Drinking or using drugs</c:v>
                </c:pt>
                <c:pt idx="1">
                  <c:v>Stockpiling supplies</c:v>
                </c:pt>
                <c:pt idx="2">
                  <c:v>Participating in online support groups/chat rooms</c:v>
                </c:pt>
                <c:pt idx="3">
                  <c:v>Meditating</c:v>
                </c:pt>
                <c:pt idx="4">
                  <c:v>Monitoring the news</c:v>
                </c:pt>
                <c:pt idx="5">
                  <c:v>Limiting social media or news exposure</c:v>
                </c:pt>
                <c:pt idx="6">
                  <c:v>Using telehealth resources</c:v>
                </c:pt>
                <c:pt idx="7">
                  <c:v>Cleaning/home improvement</c:v>
                </c:pt>
                <c:pt idx="8">
                  <c:v>Pursuing creative interests</c:v>
                </c:pt>
                <c:pt idx="9">
                  <c:v>Exercising</c:v>
                </c:pt>
                <c:pt idx="10">
                  <c:v>Creating a daily routine to esablish a new "normal'</c:v>
                </c:pt>
                <c:pt idx="11">
                  <c:v>Connecting with family/friends electronically </c:v>
                </c:pt>
                <c:pt idx="12">
                  <c:v>Using social media</c:v>
                </c:pt>
                <c:pt idx="13">
                  <c:v>Cooking/eating</c:v>
                </c:pt>
                <c:pt idx="14">
                  <c:v>Telecomuting/distance learning</c:v>
                </c:pt>
                <c:pt idx="15">
                  <c:v>Focusing on work or school</c:v>
                </c:pt>
                <c:pt idx="16">
                  <c:v>Limiting in-person contact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4-81D6-4DB3-8A8A-B88A29B95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04110880"/>
        <c:axId val="604114488"/>
      </c:barChart>
      <c:catAx>
        <c:axId val="60411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7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114488"/>
        <c:crosses val="autoZero"/>
        <c:auto val="1"/>
        <c:lblAlgn val="ctr"/>
        <c:lblOffset val="100"/>
        <c:noMultiLvlLbl val="0"/>
      </c:catAx>
      <c:valAx>
        <c:axId val="604114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0"/>
        <c:majorTickMark val="cross"/>
        <c:minorTickMark val="none"/>
        <c:tickLblPos val="low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11088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50" baseline="0">
          <a:solidFill>
            <a:srgbClr val="00206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67191601049884E-2"/>
          <c:y val="4.3828718807112241E-2"/>
          <c:w val="0.89799577136191311"/>
          <c:h val="0.84314892308743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'[Copy of UConn Health Young Adults Statewide Survey Summary Data 8.3.2020.xlsx]Question 1'!$B$3</c:f>
              <c:strCache>
                <c:ptCount val="1"/>
                <c:pt idx="0">
                  <c:v>Responses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'[Copy of UConn Health Young Adults Statewide Survey Summary Data 8.3.2020.xlsx]Question 1'!$A$4:$A$13</c:f>
              <c:strCache>
                <c:ptCount val="10"/>
                <c:pt idx="0">
                  <c:v>Under 18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Over 25</c:v>
                </c:pt>
              </c:strCache>
            </c:strRef>
          </c:cat>
          <c:val>
            <c:numRef>
              <c:f>'[Copy of UConn Health Young Adults Statewide Survey Summary Data 8.3.2020.xlsx]Question 1'!$B$4:$B$13</c:f>
              <c:numCache>
                <c:formatCode>0.00%</c:formatCode>
                <c:ptCount val="10"/>
                <c:pt idx="0">
                  <c:v>1.83E-2</c:v>
                </c:pt>
                <c:pt idx="1">
                  <c:v>0.1082</c:v>
                </c:pt>
                <c:pt idx="2">
                  <c:v>0.10580000000000001</c:v>
                </c:pt>
                <c:pt idx="3">
                  <c:v>0.12089999999999999</c:v>
                </c:pt>
                <c:pt idx="4">
                  <c:v>0.11459999999999999</c:v>
                </c:pt>
                <c:pt idx="5">
                  <c:v>0.1249</c:v>
                </c:pt>
                <c:pt idx="6">
                  <c:v>0.14560000000000001</c:v>
                </c:pt>
                <c:pt idx="7">
                  <c:v>0.1066</c:v>
                </c:pt>
                <c:pt idx="8">
                  <c:v>0.14560000000000001</c:v>
                </c:pt>
                <c:pt idx="9">
                  <c:v>9.4999999999999998E-3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2-4DFD-80BB-0323658BF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  <c:max val="0.3000000000000000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 sz="1600" baseline="0">
          <a:solidFill>
            <a:srgbClr val="00206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2'!$B$3</c:f>
              <c:strCache>
                <c:ptCount val="1"/>
                <c:pt idx="0">
                  <c:v>Responses</c:v>
                </c:pt>
              </c:strCache>
            </c:strRef>
          </c:tx>
          <c:spPr>
            <a:gradFill flip="none" rotWithShape="1">
              <a:gsLst>
                <a:gs pos="0">
                  <a:srgbClr val="FF3399">
                    <a:shade val="30000"/>
                    <a:satMod val="115000"/>
                  </a:srgbClr>
                </a:gs>
                <a:gs pos="50000">
                  <a:srgbClr val="FF3399">
                    <a:shade val="67500"/>
                    <a:satMod val="115000"/>
                  </a:srgbClr>
                </a:gs>
                <a:gs pos="100000">
                  <a:srgbClr val="FF33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03-4F67-A889-D8EB1BFD283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003-4F67-A889-D8EB1BFD283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003-4F67-A889-D8EB1BFD2833}"/>
              </c:ext>
            </c:extLst>
          </c:dPt>
          <c:dLbls>
            <c:dLbl>
              <c:idx val="0"/>
              <c:layout>
                <c:manualLayout>
                  <c:x val="0"/>
                  <c:y val="-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003-4F67-A889-D8EB1BFD283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2'!$A$4:$A$7</c:f>
              <c:strCache>
                <c:ptCount val="4"/>
                <c:pt idx="0">
                  <c:v>I identify as female</c:v>
                </c:pt>
                <c:pt idx="1">
                  <c:v>I identify as male</c:v>
                </c:pt>
                <c:pt idx="2">
                  <c:v>I prefer not to say</c:v>
                </c:pt>
                <c:pt idx="3">
                  <c:v>I prefer to self-identify</c:v>
                </c:pt>
              </c:strCache>
            </c:strRef>
          </c:cat>
          <c:val>
            <c:numRef>
              <c:f>'Question 2'!$B$4:$B$7</c:f>
              <c:numCache>
                <c:formatCode>0.00%</c:formatCode>
                <c:ptCount val="4"/>
                <c:pt idx="0">
                  <c:v>0.76</c:v>
                </c:pt>
                <c:pt idx="1">
                  <c:v>0.19</c:v>
                </c:pt>
                <c:pt idx="2">
                  <c:v>0.02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03-4F67-A889-D8EB1BFD2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"/>
        <c:axId val="100"/>
      </c:barChart>
      <c:valAx>
        <c:axId val="10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 sz="1600" baseline="0">
          <a:solidFill>
            <a:srgbClr val="002060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64012831729366E-2"/>
          <c:y val="4.8559360905129578E-2"/>
          <c:w val="0.93273622047244098"/>
          <c:h val="0.82387762109034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5'!$B$3</c:f>
              <c:strCache>
                <c:ptCount val="1"/>
                <c:pt idx="0">
                  <c:v>Responses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13592233009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A6-4F95-9B1E-EFA071FA9DDF}"/>
                </c:ext>
              </c:extLst>
            </c:dLbl>
            <c:dLbl>
              <c:idx val="1"/>
              <c:layout>
                <c:manualLayout>
                  <c:x val="0"/>
                  <c:y val="-1.213592233009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A6-4F95-9B1E-EFA071FA9DDF}"/>
                </c:ext>
              </c:extLst>
            </c:dLbl>
            <c:dLbl>
              <c:idx val="2"/>
              <c:layout>
                <c:manualLayout>
                  <c:x val="0"/>
                  <c:y val="-1.4563106796116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A6-4F95-9B1E-EFA071FA9DD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5'!$A$4:$A$8</c:f>
              <c:strCache>
                <c:ptCount val="5"/>
                <c:pt idx="0">
                  <c:v>White/Caucasian</c:v>
                </c:pt>
                <c:pt idx="1">
                  <c:v>Black/African American</c:v>
                </c:pt>
                <c:pt idx="2">
                  <c:v>Asian</c:v>
                </c:pt>
                <c:pt idx="3">
                  <c:v>Native American/Alaskan Native</c:v>
                </c:pt>
                <c:pt idx="4">
                  <c:v>Native Hawaiian or other Pacific Islander</c:v>
                </c:pt>
              </c:strCache>
            </c:strRef>
          </c:cat>
          <c:val>
            <c:numRef>
              <c:f>'Question 5'!$B$4:$B$8</c:f>
              <c:numCache>
                <c:formatCode>0.00%</c:formatCode>
                <c:ptCount val="5"/>
                <c:pt idx="0">
                  <c:v>0.88359999999999994</c:v>
                </c:pt>
                <c:pt idx="1">
                  <c:v>8.5999999999999993E-2</c:v>
                </c:pt>
                <c:pt idx="2">
                  <c:v>6.9500000000000006E-2</c:v>
                </c:pt>
                <c:pt idx="3">
                  <c:v>2.7799999999999998E-2</c:v>
                </c:pt>
                <c:pt idx="4">
                  <c:v>7.8000000000000014E-3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6-4F95-9B1E-EFA071FA9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 sz="1600" baseline="0">
          <a:solidFill>
            <a:srgbClr val="00206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77519114458513E-2"/>
          <c:y val="4.8095480765060504E-2"/>
          <c:w val="0.91773745673095208"/>
          <c:h val="0.91528422315710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7'!$B$3</c:f>
              <c:strCache>
                <c:ptCount val="1"/>
                <c:pt idx="0">
                  <c:v>Responses</c:v>
                </c:pt>
              </c:strCache>
            </c:strRef>
          </c:tx>
          <c:spPr>
            <a:gradFill flip="none" rotWithShape="1">
              <a:gsLst>
                <a:gs pos="0">
                  <a:srgbClr val="5600D5">
                    <a:shade val="30000"/>
                    <a:satMod val="115000"/>
                  </a:srgbClr>
                </a:gs>
                <a:gs pos="50000">
                  <a:srgbClr val="5600D5">
                    <a:shade val="67500"/>
                    <a:satMod val="115000"/>
                  </a:srgbClr>
                </a:gs>
                <a:gs pos="100000">
                  <a:srgbClr val="5600D5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4154589371980675E-3"/>
                  <c:y val="-1.721277703083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C9-4C58-9DDA-15ED42001B1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7'!$A$4:$A$10</c:f>
              <c:strCache>
                <c:ptCount val="7"/>
                <c:pt idx="0">
                  <c:v>Student, full-time</c:v>
                </c:pt>
                <c:pt idx="1">
                  <c:v>Student, part-time</c:v>
                </c:pt>
                <c:pt idx="2">
                  <c:v>Employed full-time</c:v>
                </c:pt>
                <c:pt idx="3">
                  <c:v>Employed part-time</c:v>
                </c:pt>
                <c:pt idx="4">
                  <c:v>Stay at home parent</c:v>
                </c:pt>
                <c:pt idx="5">
                  <c:v>Not employed, looking for work</c:v>
                </c:pt>
                <c:pt idx="6">
                  <c:v>Not employed, not looking for work</c:v>
                </c:pt>
              </c:strCache>
            </c:strRef>
          </c:cat>
          <c:val>
            <c:numRef>
              <c:f>'Question 7'!$B$4:$B$10</c:f>
              <c:numCache>
                <c:formatCode>0.00%</c:formatCode>
                <c:ptCount val="7"/>
                <c:pt idx="0">
                  <c:v>0.45839999999999997</c:v>
                </c:pt>
                <c:pt idx="1">
                  <c:v>0.1028</c:v>
                </c:pt>
                <c:pt idx="2">
                  <c:v>0.32390000000000002</c:v>
                </c:pt>
                <c:pt idx="3">
                  <c:v>0.2999</c:v>
                </c:pt>
                <c:pt idx="4">
                  <c:v>1.89E-2</c:v>
                </c:pt>
                <c:pt idx="5">
                  <c:v>0.114</c:v>
                </c:pt>
                <c:pt idx="6">
                  <c:v>3.4299999999999997E-2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9-4C58-9DDA-15ED42001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 sz="1600" baseline="0">
          <a:solidFill>
            <a:srgbClr val="00206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63825981858305E-2"/>
          <c:y val="5.2509605500833306E-2"/>
          <c:w val="0.93926033080563076"/>
          <c:h val="0.84522559204814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8'!$B$3</c:f>
              <c:strCache>
                <c:ptCount val="1"/>
                <c:pt idx="0">
                  <c:v>Responses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1.1614402920464477E-3"/>
                  <c:y val="-1.0139416983523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55-4160-AC0E-4B30442D359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8'!$A$4:$A$9</c:f>
              <c:strCache>
                <c:ptCount val="6"/>
                <c:pt idx="0">
                  <c:v>With parent/family</c:v>
                </c:pt>
                <c:pt idx="1">
                  <c:v>College campus</c:v>
                </c:pt>
                <c:pt idx="2">
                  <c:v>House/apartment (alone/roommate(s))</c:v>
                </c:pt>
                <c:pt idx="3">
                  <c:v>With spouse or partner</c:v>
                </c:pt>
                <c:pt idx="4">
                  <c:v>Institutional setting</c:v>
                </c:pt>
                <c:pt idx="5">
                  <c:v>Homeless/shelter/emergency housing</c:v>
                </c:pt>
              </c:strCache>
            </c:strRef>
          </c:cat>
          <c:val>
            <c:numRef>
              <c:f>'Question 8'!$B$4:$B$9</c:f>
              <c:numCache>
                <c:formatCode>0.00%</c:formatCode>
                <c:ptCount val="6"/>
                <c:pt idx="0">
                  <c:v>0.54700000000000004</c:v>
                </c:pt>
                <c:pt idx="1">
                  <c:v>9.6600000000000005E-2</c:v>
                </c:pt>
                <c:pt idx="2">
                  <c:v>0.18029999999999999</c:v>
                </c:pt>
                <c:pt idx="3">
                  <c:v>0.1613</c:v>
                </c:pt>
                <c:pt idx="4">
                  <c:v>6.1000000000000004E-3</c:v>
                </c:pt>
                <c:pt idx="5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5-4160-AC0E-4B30442D3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"/>
        <c:axId val="100"/>
      </c:barChart>
      <c:valAx>
        <c:axId val="10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 sz="1600" baseline="0">
          <a:solidFill>
            <a:srgbClr val="002060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99698392693275E-2"/>
          <c:y val="4.3522225343157077E-2"/>
          <c:w val="0.88677919141090544"/>
          <c:h val="0.84731817382098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18'!$B$3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428290228876519E-17"/>
                  <c:y val="-1.431127012522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07F-480C-BCBE-261934FB4941}"/>
                </c:ext>
              </c:extLst>
            </c:dLbl>
            <c:dLbl>
              <c:idx val="1"/>
              <c:layout>
                <c:manualLayout>
                  <c:x val="-4.8309178743962235E-3"/>
                  <c:y val="7.1556350626118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07F-480C-BCBE-261934FB494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'Question 18'!$A$4:$A$5</c:f>
              <c:numCache>
                <c:formatCode>General</c:formatCode>
                <c:ptCount val="2"/>
              </c:numCache>
            </c:numRef>
          </c:cat>
          <c:val>
            <c:numRef>
              <c:f>'Question 18'!$B$4:$B$5</c:f>
              <c:numCache>
                <c:formatCode>0.00%</c:formatCode>
                <c:ptCount val="2"/>
                <c:pt idx="0">
                  <c:v>0.87529999999999997</c:v>
                </c:pt>
                <c:pt idx="1">
                  <c:v>0.64710000000000001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F-480C-BCBE-261934FB4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3"/>
        <c:axId val="10"/>
        <c:axId val="100"/>
      </c:barChart>
      <c:valAx>
        <c:axId val="100"/>
        <c:scaling>
          <c:orientation val="minMax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plotVisOnly val="0"/>
    <c:dispBlanksAs val="gap"/>
    <c:showDLblsOverMax val="0"/>
  </c:chart>
  <c:txPr>
    <a:bodyPr/>
    <a:lstStyle/>
    <a:p>
      <a:pPr>
        <a:defRPr sz="1800">
          <a:solidFill>
            <a:srgbClr val="00206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94651099647029E-2"/>
          <c:y val="4.8034934497816595E-2"/>
          <c:w val="0.90941569372793918"/>
          <c:h val="0.85589519650655022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DA-4918-B944-7F12DC02BFA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DA-4918-B944-7F12DC02BF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DA-4918-B944-7F12DC02BFA4}"/>
              </c:ext>
            </c:extLst>
          </c:dPt>
          <c:dLbls>
            <c:dLbl>
              <c:idx val="0"/>
              <c:layout>
                <c:manualLayout>
                  <c:x val="0"/>
                  <c:y val="5.1331403218681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DA-4918-B944-7F12DC02BFA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'Question 20'!$B$4:$B$6</c:f>
              <c:numCache>
                <c:formatCode>0.00%</c:formatCode>
                <c:ptCount val="3"/>
                <c:pt idx="0">
                  <c:v>0.46970000000000001</c:v>
                </c:pt>
                <c:pt idx="1">
                  <c:v>0.18640000000000001</c:v>
                </c:pt>
                <c:pt idx="2">
                  <c:v>0.1313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DA-4918-B944-7F12DC02B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654437144"/>
        <c:axId val="6544368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'Question 20'!$A$4:$A$6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E1DA-4918-B944-7F12DC02BFA4}"/>
                  </c:ext>
                </c:extLst>
              </c15:ser>
            </c15:filteredBarSeries>
          </c:ext>
        </c:extLst>
      </c:barChart>
      <c:catAx>
        <c:axId val="654437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4436816"/>
        <c:crosses val="autoZero"/>
        <c:auto val="1"/>
        <c:lblAlgn val="ctr"/>
        <c:lblOffset val="100"/>
        <c:noMultiLvlLbl val="0"/>
      </c:catAx>
      <c:valAx>
        <c:axId val="654436816"/>
        <c:scaling>
          <c:orientation val="minMax"/>
          <c:max val="0.55000000000000004"/>
          <c:min val="0"/>
        </c:scaling>
        <c:delete val="0"/>
        <c:axPos val="l"/>
        <c:majorGridlines>
          <c:spPr>
            <a:ln w="9525" cap="flat" cmpd="sng" algn="ctr">
              <a:solidFill>
                <a:srgbClr val="898989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43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>
          <a:solidFill>
            <a:srgbClr val="00206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99698392693275E-2"/>
          <c:y val="4.2866871370808378E-2"/>
          <c:w val="0.87781824146981624"/>
          <c:h val="0.85681282683176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22'!$B$3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2D-417F-872C-3EEA160B505F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2D-417F-872C-3EEA160B505F}"/>
              </c:ext>
            </c:extLst>
          </c:dPt>
          <c:dLbls>
            <c:dLbl>
              <c:idx val="0"/>
              <c:layout>
                <c:manualLayout>
                  <c:x val="-4.428290228876519E-17"/>
                  <c:y val="-2.9084081532473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2D-417F-872C-3EEA160B505F}"/>
                </c:ext>
              </c:extLst>
            </c:dLbl>
            <c:dLbl>
              <c:idx val="1"/>
              <c:layout>
                <c:manualLayout>
                  <c:x val="0"/>
                  <c:y val="-1.9083969465648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2D-417F-872C-3EEA160B505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22'!$A$4:$A$5</c:f>
              <c:strCache>
                <c:ptCount val="2"/>
                <c:pt idx="0">
                  <c:v>Received mental health help/support</c:v>
                </c:pt>
                <c:pt idx="1">
                  <c:v>Received ATOD help/support</c:v>
                </c:pt>
              </c:strCache>
            </c:strRef>
          </c:cat>
          <c:val>
            <c:numRef>
              <c:f>'Question 22'!$B$4:$B$5</c:f>
              <c:numCache>
                <c:formatCode>0.00%</c:formatCode>
                <c:ptCount val="2"/>
                <c:pt idx="0">
                  <c:v>0.45550000000000002</c:v>
                </c:pt>
                <c:pt idx="1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2D-417F-872C-3EEA160B5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rgbClr val="898989"/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 sz="1800">
          <a:solidFill>
            <a:srgbClr val="00206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0.26586</cdr:x>
      <cdr:y>0.1549</cdr:y>
    </cdr:from>
    <cdr:to>
      <cdr:x>0.6827</cdr:x>
      <cdr:y>0.23721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795698" y="770910"/>
          <a:ext cx="4383323" cy="409642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4200000" scaled="0"/>
        </a:gradFill>
        <a:effectLst xmlns:a="http://schemas.openxmlformats.org/drawingml/2006/main">
          <a:outerShdw blurRad="50800" dist="38100" dir="18900000" algn="b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>
              <a:solidFill>
                <a:srgbClr val="002060"/>
              </a:solidFill>
            </a:rPr>
            <a:t>Mean</a:t>
          </a:r>
          <a:r>
            <a:rPr lang="en-US" sz="1800" baseline="0" dirty="0">
              <a:solidFill>
                <a:srgbClr val="002060"/>
              </a:solidFill>
            </a:rPr>
            <a:t> age of respondents (18-25): </a:t>
          </a:r>
          <a:r>
            <a:rPr lang="en-US" sz="1800" b="1" baseline="0" dirty="0">
              <a:solidFill>
                <a:srgbClr val="002060"/>
              </a:solidFill>
            </a:rPr>
            <a:t>21.7 years</a:t>
          </a:r>
          <a:endParaRPr lang="en-US" sz="18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0.78125</cdr:x>
      <cdr:y>0.06941</cdr:y>
    </cdr:from>
    <cdr:to>
      <cdr:x>0.96296</cdr:x>
      <cdr:y>0.16269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4286250" y="203200"/>
          <a:ext cx="996950" cy="273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rgbClr val="002060"/>
              </a:solidFill>
            </a:rPr>
            <a:t>N = 1222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0.38096</cdr:x>
      <cdr:y>0.28034</cdr:y>
    </cdr:from>
    <cdr:to>
      <cdr:x>0.89254</cdr:x>
      <cdr:y>0.35024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082225" y="1466851"/>
          <a:ext cx="5481899" cy="365745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 xmlns:a="http://schemas.openxmlformats.org/drawingml/2006/main">
          <a:outerShdw blurRad="50800" dist="38100" dir="18900000" algn="b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rgbClr val="002060"/>
              </a:solidFill>
            </a:rPr>
            <a:t>13% of</a:t>
          </a:r>
          <a:r>
            <a:rPr lang="en-US" sz="1600" b="1" baseline="0" dirty="0">
              <a:solidFill>
                <a:srgbClr val="002060"/>
              </a:solidFill>
            </a:rPr>
            <a:t> respondents identified as Latino/Latina/Latinx</a:t>
          </a:r>
          <a:endParaRPr lang="en-US" sz="16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0.81383</cdr:x>
      <cdr:y>0.06383</cdr:y>
    </cdr:from>
    <cdr:to>
      <cdr:x>0.97495</cdr:x>
      <cdr:y>0.15667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4394200" y="209550"/>
          <a:ext cx="86995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002060"/>
              </a:solidFill>
            </a:rPr>
            <a:t>N = 1151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0.7951</cdr:x>
      <cdr:y>0.05991</cdr:y>
    </cdr:from>
    <cdr:to>
      <cdr:x>0.97866</cdr:x>
      <cdr:y>0.15114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8360967" y="265197"/>
          <a:ext cx="1930244" cy="403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002060"/>
              </a:solidFill>
            </a:rPr>
            <a:t>N = 1167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0.22698</cdr:x>
      <cdr:y>0.20776</cdr:y>
    </cdr:from>
    <cdr:to>
      <cdr:x>0.39633</cdr:x>
      <cdr:y>0.87809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225550" y="673100"/>
          <a:ext cx="914400" cy="2171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rgbClr val="002060"/>
              </a:solidFill>
            </a:rPr>
            <a:t>Reported feeling very anxious, nervous, tense, scared, panicked, </a:t>
          </a:r>
        </a:p>
        <a:p xmlns:a="http://schemas.openxmlformats.org/drawingml/2006/main">
          <a:pPr algn="ctr"/>
          <a:r>
            <a:rPr lang="en-US" sz="1800" b="1" dirty="0">
              <a:solidFill>
                <a:srgbClr val="002060"/>
              </a:solidFill>
            </a:rPr>
            <a:t>or like something bad was going to happen</a:t>
          </a:r>
        </a:p>
      </cdr:txBody>
    </cdr:sp>
  </cdr:relSizeAnchor>
  <cdr:relSizeAnchor xmlns:cdr="http://schemas.openxmlformats.org/drawingml/2006/chartDrawing">
    <cdr:from>
      <cdr:x>0.71377</cdr:x>
      <cdr:y>0.90726</cdr:y>
    </cdr:from>
    <cdr:to>
      <cdr:x>0.80836</cdr:x>
      <cdr:y>0.98958</cdr:y>
    </cdr:to>
    <cdr:sp macro="" textlink="">
      <cdr:nvSpPr>
        <cdr:cNvPr id="3" name="Text Box 23"/>
        <cdr:cNvSpPr txBox="1"/>
      </cdr:nvSpPr>
      <cdr:spPr>
        <a:xfrm xmlns:a="http://schemas.openxmlformats.org/drawingml/2006/main">
          <a:off x="7505700" y="4593033"/>
          <a:ext cx="994654" cy="416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 = 959</a:t>
          </a:r>
        </a:p>
      </cdr:txBody>
    </cdr:sp>
  </cdr:relSizeAnchor>
  <cdr:relSizeAnchor xmlns:cdr="http://schemas.openxmlformats.org/drawingml/2006/chartDrawing">
    <cdr:from>
      <cdr:x>0.67145</cdr:x>
      <cdr:y>0.34724</cdr:y>
    </cdr:from>
    <cdr:to>
      <cdr:x>0.84351</cdr:x>
      <cdr:y>0.72729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5516C9D-200F-468D-8833-FE3F07471FBE}"/>
            </a:ext>
          </a:extLst>
        </cdr:cNvPr>
        <cdr:cNvSpPr txBox="1"/>
      </cdr:nvSpPr>
      <cdr:spPr>
        <a:xfrm xmlns:a="http://schemas.openxmlformats.org/drawingml/2006/main">
          <a:off x="7060660" y="1510962"/>
          <a:ext cx="1809344" cy="1653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0.67145</cdr:x>
      <cdr:y>0.36848</cdr:y>
    </cdr:from>
    <cdr:to>
      <cdr:x>0.83796</cdr:x>
      <cdr:y>0.87707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91C2E541-D24F-4B8F-A21F-276FD58FED89}"/>
            </a:ext>
          </a:extLst>
        </cdr:cNvPr>
        <cdr:cNvSpPr txBox="1"/>
      </cdr:nvSpPr>
      <cdr:spPr>
        <a:xfrm xmlns:a="http://schemas.openxmlformats.org/drawingml/2006/main">
          <a:off x="7060660" y="1603375"/>
          <a:ext cx="1750978" cy="2213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0.67515</cdr:x>
      <cdr:y>0.36848</cdr:y>
    </cdr:from>
    <cdr:to>
      <cdr:x>0.83056</cdr:x>
      <cdr:y>0.85695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24564D2-13DB-4299-A733-C4B0DBF65507}"/>
            </a:ext>
          </a:extLst>
        </cdr:cNvPr>
        <cdr:cNvSpPr txBox="1"/>
      </cdr:nvSpPr>
      <cdr:spPr>
        <a:xfrm xmlns:a="http://schemas.openxmlformats.org/drawingml/2006/main">
          <a:off x="7099570" y="1603375"/>
          <a:ext cx="1634247" cy="2125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0.26349</cdr:x>
      <cdr:y>0.90726</cdr:y>
    </cdr:from>
    <cdr:to>
      <cdr:x>0.36545</cdr:x>
      <cdr:y>0.98958</cdr:y>
    </cdr:to>
    <cdr:sp macro="" textlink="">
      <cdr:nvSpPr>
        <cdr:cNvPr id="7" name="Text Box 23">
          <a:extLst xmlns:a="http://schemas.openxmlformats.org/drawingml/2006/main">
            <a:ext uri="{FF2B5EF4-FFF2-40B4-BE49-F238E27FC236}">
              <a16:creationId xmlns:a16="http://schemas.microsoft.com/office/drawing/2014/main" id="{C64B0187-509E-4A8C-8DED-F714DF8B4F77}"/>
            </a:ext>
          </a:extLst>
        </cdr:cNvPr>
        <cdr:cNvSpPr txBox="1"/>
      </cdr:nvSpPr>
      <cdr:spPr>
        <a:xfrm xmlns:a="http://schemas.openxmlformats.org/drawingml/2006/main">
          <a:off x="2770762" y="3947790"/>
          <a:ext cx="1072205" cy="3582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 = </a:t>
          </a:r>
          <a:r>
            <a:rPr lang="en-US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1091</a:t>
          </a:r>
          <a:endParaRPr lang="en-US" sz="1800" dirty="0">
            <a:solidFill>
              <a:srgbClr val="00206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0.11954</cdr:x>
      <cdr:y>0.23256</cdr:y>
    </cdr:from>
    <cdr:to>
      <cdr:x>0.32874</cdr:x>
      <cdr:y>0.95308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257035" y="1150779"/>
          <a:ext cx="2199863" cy="3565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rgbClr val="002060"/>
              </a:solidFill>
            </a:rPr>
            <a:t>reported feeling sad or hopeless almost every day for 2 weeks in a row, so that it interfered with work, life, or relationships</a:t>
          </a:r>
        </a:p>
      </cdr:txBody>
    </cdr:sp>
  </cdr:relSizeAnchor>
  <cdr:relSizeAnchor xmlns:cdr="http://schemas.openxmlformats.org/drawingml/2006/chartDrawing">
    <cdr:from>
      <cdr:x>0.42644</cdr:x>
      <cdr:y>0.65066</cdr:y>
    </cdr:from>
    <cdr:to>
      <cdr:x>0.62874</cdr:x>
      <cdr:y>0.88646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2355852" y="1892301"/>
          <a:ext cx="1117606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rgbClr val="002060"/>
              </a:solidFill>
            </a:rPr>
            <a:t>reported </a:t>
          </a:r>
        </a:p>
        <a:p xmlns:a="http://schemas.openxmlformats.org/drawingml/2006/main">
          <a:pPr algn="ctr"/>
          <a:r>
            <a:rPr lang="en-US" sz="1800" b="1" dirty="0">
              <a:solidFill>
                <a:srgbClr val="002060"/>
              </a:solidFill>
            </a:rPr>
            <a:t>making a suicide plan</a:t>
          </a:r>
        </a:p>
      </cdr:txBody>
    </cdr:sp>
  </cdr:relSizeAnchor>
  <cdr:relSizeAnchor xmlns:cdr="http://schemas.openxmlformats.org/drawingml/2006/chartDrawing">
    <cdr:from>
      <cdr:x>0.72529</cdr:x>
      <cdr:y>0.71387</cdr:y>
    </cdr:from>
    <cdr:to>
      <cdr:x>0.93679</cdr:x>
      <cdr:y>0.90393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7626860" y="3106297"/>
          <a:ext cx="2224049" cy="827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rgbClr val="002060"/>
              </a:solidFill>
            </a:rPr>
            <a:t>reported</a:t>
          </a:r>
          <a:r>
            <a:rPr lang="en-US" sz="1800" b="1" baseline="0" dirty="0">
              <a:solidFill>
                <a:srgbClr val="002060"/>
              </a:solidFill>
            </a:rPr>
            <a:t> </a:t>
          </a:r>
          <a:r>
            <a:rPr lang="en-US" sz="1800" b="1" dirty="0">
              <a:solidFill>
                <a:srgbClr val="002060"/>
              </a:solidFill>
            </a:rPr>
            <a:t>attempting suicide</a:t>
          </a:r>
        </a:p>
      </cdr:txBody>
    </cdr:sp>
  </cdr:relSizeAnchor>
  <cdr:relSizeAnchor xmlns:cdr="http://schemas.openxmlformats.org/drawingml/2006/chartDrawing">
    <cdr:from>
      <cdr:x>0.18891</cdr:x>
      <cdr:y>0.91254</cdr:y>
    </cdr:from>
    <cdr:to>
      <cdr:x>0.33374</cdr:x>
      <cdr:y>0.98459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1986527" y="3970761"/>
          <a:ext cx="1522974" cy="313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rgbClr val="002060"/>
              </a:solidFill>
            </a:rPr>
            <a:t>N = 1088</a:t>
          </a:r>
        </a:p>
      </cdr:txBody>
    </cdr:sp>
  </cdr:relSizeAnchor>
  <cdr:relSizeAnchor xmlns:cdr="http://schemas.openxmlformats.org/drawingml/2006/chartDrawing">
    <cdr:from>
      <cdr:x>0.64821</cdr:x>
      <cdr:y>0.92266</cdr:y>
    </cdr:from>
    <cdr:to>
      <cdr:x>0.79304</cdr:x>
      <cdr:y>0.99471</cdr:y>
    </cdr:to>
    <cdr:sp macro="" textlink="">
      <cdr:nvSpPr>
        <cdr:cNvPr id="8" name="Text Box 4">
          <a:extLst xmlns:a="http://schemas.openxmlformats.org/drawingml/2006/main">
            <a:ext uri="{FF2B5EF4-FFF2-40B4-BE49-F238E27FC236}">
              <a16:creationId xmlns:a16="http://schemas.microsoft.com/office/drawing/2014/main" id="{A0E7B4F0-58D8-43EE-862E-E2A19D404968}"/>
            </a:ext>
          </a:extLst>
        </cdr:cNvPr>
        <cdr:cNvSpPr txBox="1"/>
      </cdr:nvSpPr>
      <cdr:spPr>
        <a:xfrm xmlns:a="http://schemas.openxmlformats.org/drawingml/2006/main">
          <a:off x="6816345" y="4014824"/>
          <a:ext cx="1522974" cy="313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rgbClr val="002060"/>
              </a:solidFill>
            </a:rPr>
            <a:t>N = 1089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0.8188</cdr:x>
      <cdr:y>0.04071</cdr:y>
    </cdr:from>
    <cdr:to>
      <cdr:x>0.97051</cdr:x>
      <cdr:y>0.13284</cdr:y>
    </cdr:to>
    <cdr:sp macro="" textlink="">
      <cdr:nvSpPr>
        <cdr:cNvPr id="2" name="Text Box 19"/>
        <cdr:cNvSpPr txBox="1"/>
      </cdr:nvSpPr>
      <cdr:spPr>
        <a:xfrm xmlns:a="http://schemas.openxmlformats.org/drawingml/2006/main">
          <a:off x="8610161" y="177156"/>
          <a:ext cx="1595322" cy="400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 = 1084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AD88790-71C8-4EC5-85B2-F6D3907035A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7877170-FD90-41B3-99DF-2B38FEAF1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4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DE3DEBE4-73E3-4C20-84BB-B60C2B8563B0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ACC109B1-DFD6-4342-9658-4E8C47425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76">
              <a:defRPr/>
            </a:pPr>
            <a:fld id="{B03879B4-2B58-4AAC-85C7-37A261C800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76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4854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879B4-2B58-4AAC-85C7-37A261C8005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54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879B4-2B58-4AAC-85C7-37A261C8005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06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YASS, we asked respondents if certain</a:t>
            </a:r>
            <a:r>
              <a:rPr lang="en-US" baseline="0" dirty="0"/>
              <a:t> aspects of their health or health behavior had changed since COVID. This graph shows those issues that had increased, including 39% who said that they had increased their alcohol/other drug use either somewhat or greatly.  However, many more identified anxiety, a sense of isolation, and depression as having increased, all factors that could contribute to substance use risk.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879B4-2B58-4AAC-85C7-37A261C8005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15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879B4-2B58-4AAC-85C7-37A261C8005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20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879B4-2B58-4AAC-85C7-37A261C8005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09B1-DFD6-4342-9658-4E8C474255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4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Effects include anxiety,</a:t>
            </a:r>
            <a:r>
              <a:rPr lang="en-US" baseline="0" dirty="0" smtClean="0"/>
              <a:t> depression, isolation, financial insecurity,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09B1-DFD6-4342-9658-4E8C474255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9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879B4-2B58-4AAC-85C7-37A261C8005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9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</a:t>
            </a:r>
            <a:r>
              <a:rPr lang="en-US" baseline="0" dirty="0" smtClean="0"/>
              <a:t> lower % of male respondents than phase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879B4-2B58-4AAC-85C7-37A261C8005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 higher % of whites, lower non-whites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879B4-2B58-4AAC-85C7-37A261C8005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56% students, 62% employed, 14% unemployed, 2% stay at home, 2% in the military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879B4-2B58-4AAC-85C7-37A261C8005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3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879B4-2B58-4AAC-85C7-37A261C8005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3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879B4-2B58-4AAC-85C7-37A261C8005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3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601E-3AA7-4760-B51E-E33F7B00A9F8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9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9FD-A188-4DFC-965B-9D1EE5B2A86A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3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F611-75FE-4A7F-B445-7D0FE3E44833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5B6B-3E66-417E-B200-4EDC48840314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1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82F8-32F0-4753-87EB-7FF53EDA996F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4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A048-5D2C-4A0C-A755-EB00C24C8F88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F5F3-64E0-4A06-9CA4-B526FD0037BC}" type="datetime1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8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DA36-5520-41BF-827B-FA59A8EB1AAB}" type="datetime1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2B56-8E5D-4693-AC71-74736815677E}" type="datetime1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6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CB05-BA11-4A7E-B569-62619ADEB3F3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DD86-8CD9-4B04-BC84-8ADE63DB05F8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BD3C-2F6A-45D4-9D43-C97C36379E0D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8F3E6-B2A2-406B-BC31-11B5CF379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3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ventionportal.ctdata.org/" TargetMode="External"/><Relationship Id="rId2" Type="http://schemas.openxmlformats.org/officeDocument/2006/relationships/hyperlink" Target="mailto:sussman@uchc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697" y="1266277"/>
            <a:ext cx="10896600" cy="13366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n-lt"/>
              </a:rPr>
              <a:t>Connecticut’s Young Adults Speak Their Minds: Results of the </a:t>
            </a:r>
            <a:r>
              <a:rPr lang="en-US" sz="4400" b="1" i="1" dirty="0">
                <a:solidFill>
                  <a:srgbClr val="002060"/>
                </a:solidFill>
                <a:latin typeface="+mn-lt"/>
              </a:rPr>
              <a:t>Young Adults Statewide</a:t>
            </a:r>
            <a:r>
              <a:rPr lang="en-US" sz="4400" b="1" dirty="0">
                <a:solidFill>
                  <a:srgbClr val="002060"/>
                </a:solidFill>
                <a:latin typeface="+mn-lt"/>
              </a:rPr>
              <a:t> Survey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085" y="337183"/>
            <a:ext cx="1453454" cy="55902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47697" y="2819827"/>
            <a:ext cx="10896819" cy="6210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7" y="205439"/>
            <a:ext cx="983615" cy="825815"/>
          </a:xfrm>
          <a:prstGeom prst="rect">
            <a:avLst/>
          </a:prstGeom>
        </p:spPr>
      </p:pic>
      <p:pic>
        <p:nvPicPr>
          <p:cNvPr id="12" name="Picture 11" descr="CPES logo final 0228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313" y="252751"/>
            <a:ext cx="1337183" cy="7278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8F3E6-B2A2-406B-BC31-11B5CF379E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697" y="3243791"/>
            <a:ext cx="1089681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3000" b="1" dirty="0">
                <a:solidFill>
                  <a:srgbClr val="002060"/>
                </a:solidFill>
              </a:rPr>
              <a:t>CT Suicide Advisory Board </a:t>
            </a:r>
          </a:p>
          <a:p>
            <a:pPr lvl="0" algn="ctr">
              <a:defRPr/>
            </a:pPr>
            <a:r>
              <a:rPr lang="en-US" sz="3000" b="1" dirty="0">
                <a:solidFill>
                  <a:srgbClr val="002060"/>
                </a:solidFill>
              </a:rPr>
              <a:t>Data to Action Subcommittee Meeting</a:t>
            </a:r>
          </a:p>
          <a:p>
            <a:pPr lvl="0" algn="ctr">
              <a:defRPr/>
            </a:pPr>
            <a:r>
              <a:rPr lang="en-US" sz="3000" b="1" dirty="0">
                <a:solidFill>
                  <a:srgbClr val="002060"/>
                </a:solidFill>
              </a:rPr>
              <a:t>Monday, January 25, 2021</a:t>
            </a:r>
          </a:p>
          <a:p>
            <a:pPr lvl="0" algn="ctr">
              <a:defRPr/>
            </a:pPr>
            <a:endParaRPr lang="en-US" sz="30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Jennifer Sussman</a:t>
            </a:r>
          </a:p>
          <a:p>
            <a:pPr lvl="0" algn="ctr">
              <a:defRPr/>
            </a:pPr>
            <a:r>
              <a:rPr lang="en-US" sz="3000" b="1" dirty="0">
                <a:solidFill>
                  <a:srgbClr val="002060"/>
                </a:solidFill>
              </a:rPr>
              <a:t>DMHAS Center for Prevention Evaluation and Statistics (CPES) </a:t>
            </a:r>
          </a:p>
          <a:p>
            <a:pPr lvl="0" algn="ctr">
              <a:defRPr/>
            </a:pPr>
            <a:r>
              <a:rPr lang="en-US" sz="3000" b="1" dirty="0">
                <a:solidFill>
                  <a:srgbClr val="002060"/>
                </a:solidFill>
              </a:rPr>
              <a:t>at UConn Health</a:t>
            </a:r>
            <a:endParaRPr lang="en-US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1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8" y="195943"/>
            <a:ext cx="9404723" cy="874206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Respondent Race/Ethnicity: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Young Adults Statewide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Survey (YASS) 2020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08" y="137941"/>
            <a:ext cx="929995" cy="49510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837498"/>
              </p:ext>
            </p:extLst>
          </p:nvPr>
        </p:nvGraphicFramePr>
        <p:xfrm>
          <a:off x="838200" y="1123950"/>
          <a:ext cx="10715625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538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8" y="195943"/>
            <a:ext cx="9404723" cy="874206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Respondent Work or School Status: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Young </a:t>
            </a:r>
            <a:r>
              <a:rPr lang="en-US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Adults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Statewide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Survey (YASS) 2020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08" y="137941"/>
            <a:ext cx="929995" cy="49510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872344"/>
              </p:ext>
            </p:extLst>
          </p:nvPr>
        </p:nvGraphicFramePr>
        <p:xfrm>
          <a:off x="838200" y="1165244"/>
          <a:ext cx="10515600" cy="442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0332C3-74CE-4B32-8CB2-00B15C3C93D7}"/>
              </a:ext>
            </a:extLst>
          </p:cNvPr>
          <p:cNvSpPr txBox="1"/>
          <p:nvPr/>
        </p:nvSpPr>
        <p:spPr>
          <a:xfrm>
            <a:off x="1828800" y="5435025"/>
            <a:ext cx="92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Student, full-time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D40FC-103F-47DF-B1D4-C7F415C3418B}"/>
              </a:ext>
            </a:extLst>
          </p:cNvPr>
          <p:cNvSpPr txBox="1"/>
          <p:nvPr/>
        </p:nvSpPr>
        <p:spPr>
          <a:xfrm>
            <a:off x="3052762" y="5430261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Student, part-time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7C5CDB-A06A-42DC-9876-C1334B3AB250}"/>
              </a:ext>
            </a:extLst>
          </p:cNvPr>
          <p:cNvSpPr txBox="1"/>
          <p:nvPr/>
        </p:nvSpPr>
        <p:spPr>
          <a:xfrm>
            <a:off x="4412455" y="5430259"/>
            <a:ext cx="1238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Employed full-time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E92A2-6AC6-45BE-9076-FAD4C679921B}"/>
              </a:ext>
            </a:extLst>
          </p:cNvPr>
          <p:cNvSpPr txBox="1"/>
          <p:nvPr/>
        </p:nvSpPr>
        <p:spPr>
          <a:xfrm>
            <a:off x="5724526" y="543026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Employed part-time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86A579-09C6-42C2-9A7F-E09B354ED0D3}"/>
              </a:ext>
            </a:extLst>
          </p:cNvPr>
          <p:cNvSpPr txBox="1"/>
          <p:nvPr/>
        </p:nvSpPr>
        <p:spPr>
          <a:xfrm>
            <a:off x="7122321" y="5430259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Stay at home parent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B2382A-598B-4C35-9563-989A422E3F8E}"/>
              </a:ext>
            </a:extLst>
          </p:cNvPr>
          <p:cNvSpPr txBox="1"/>
          <p:nvPr/>
        </p:nvSpPr>
        <p:spPr>
          <a:xfrm>
            <a:off x="8405816" y="5430258"/>
            <a:ext cx="146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Not employed, looking for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0BCC8C-C8B2-44B7-96EF-9557A58956B3}"/>
              </a:ext>
            </a:extLst>
          </p:cNvPr>
          <p:cNvSpPr txBox="1"/>
          <p:nvPr/>
        </p:nvSpPr>
        <p:spPr>
          <a:xfrm>
            <a:off x="9867903" y="5430258"/>
            <a:ext cx="146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Not employed, not looking for work</a:t>
            </a:r>
          </a:p>
        </p:txBody>
      </p:sp>
    </p:spTree>
    <p:extLst>
      <p:ext uri="{BB962C8B-B14F-4D97-AF65-F5344CB8AC3E}">
        <p14:creationId xmlns:p14="http://schemas.microsoft.com/office/powerpoint/2010/main" val="51496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8" y="195943"/>
            <a:ext cx="9404723" cy="874206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Respondent Living Arrangement: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Young Adults Statewide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Survey (YASS) 2020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08" y="137941"/>
            <a:ext cx="929995" cy="49510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983134"/>
              </p:ext>
            </p:extLst>
          </p:nvPr>
        </p:nvGraphicFramePr>
        <p:xfrm>
          <a:off x="714375" y="1152525"/>
          <a:ext cx="10934699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2F5B64-1105-430D-8731-144AFF4EEE65}"/>
              </a:ext>
            </a:extLst>
          </p:cNvPr>
          <p:cNvSpPr txBox="1"/>
          <p:nvPr/>
        </p:nvSpPr>
        <p:spPr>
          <a:xfrm>
            <a:off x="1514473" y="5674736"/>
            <a:ext cx="133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With parent/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family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120B5-3A16-4708-9FAE-71E647AD36D6}"/>
              </a:ext>
            </a:extLst>
          </p:cNvPr>
          <p:cNvSpPr txBox="1"/>
          <p:nvPr/>
        </p:nvSpPr>
        <p:spPr>
          <a:xfrm>
            <a:off x="3486147" y="567473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College campus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8BE68C-6120-40BA-B84D-83DE58E33631}"/>
              </a:ext>
            </a:extLst>
          </p:cNvPr>
          <p:cNvSpPr txBox="1"/>
          <p:nvPr/>
        </p:nvSpPr>
        <p:spPr>
          <a:xfrm>
            <a:off x="4648198" y="5674737"/>
            <a:ext cx="196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House/apartment (alone/roommate(s))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F2F3F8-1A10-4AC0-827D-BDCAE00EC097}"/>
              </a:ext>
            </a:extLst>
          </p:cNvPr>
          <p:cNvSpPr txBox="1"/>
          <p:nvPr/>
        </p:nvSpPr>
        <p:spPr>
          <a:xfrm>
            <a:off x="6767513" y="5674736"/>
            <a:ext cx="133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With spouse or partner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F34A73-DB4B-4976-9B46-EBFC4ABD5749}"/>
              </a:ext>
            </a:extLst>
          </p:cNvPr>
          <p:cNvSpPr txBox="1"/>
          <p:nvPr/>
        </p:nvSpPr>
        <p:spPr>
          <a:xfrm>
            <a:off x="8493919" y="5674736"/>
            <a:ext cx="133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Institutional setting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F3126C-6C94-4151-B9D1-EBB0A1E470FF}"/>
              </a:ext>
            </a:extLst>
          </p:cNvPr>
          <p:cNvSpPr txBox="1"/>
          <p:nvPr/>
        </p:nvSpPr>
        <p:spPr>
          <a:xfrm>
            <a:off x="9850623" y="5674736"/>
            <a:ext cx="189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Homeless/shelter/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emergency housing</a:t>
            </a:r>
          </a:p>
        </p:txBody>
      </p:sp>
    </p:spTree>
    <p:extLst>
      <p:ext uri="{BB962C8B-B14F-4D97-AF65-F5344CB8AC3E}">
        <p14:creationId xmlns:p14="http://schemas.microsoft.com/office/powerpoint/2010/main" val="3803560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 rot="20737724">
            <a:off x="3222970" y="3660093"/>
            <a:ext cx="2465032" cy="2517827"/>
          </a:xfrm>
          <a:prstGeom prst="wedgeEllipseCallou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 rot="645444">
            <a:off x="9641934" y="526763"/>
            <a:ext cx="2534091" cy="2723414"/>
          </a:xfrm>
          <a:prstGeom prst="wedgeEllipseCallout">
            <a:avLst>
              <a:gd name="adj1" fmla="val -22980"/>
              <a:gd name="adj2" fmla="val 628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4542470" y="87305"/>
            <a:ext cx="1969110" cy="1859941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EBCAD-AB55-4F83-B6BB-1317273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2B280C-DFA0-4E72-9157-EA18DEFC16BF}"/>
              </a:ext>
            </a:extLst>
          </p:cNvPr>
          <p:cNvSpPr txBox="1">
            <a:spLocks/>
          </p:cNvSpPr>
          <p:nvPr/>
        </p:nvSpPr>
        <p:spPr>
          <a:xfrm>
            <a:off x="605011" y="2733298"/>
            <a:ext cx="10896600" cy="1079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Mental Health and Service Utilization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308" y="137941"/>
            <a:ext cx="929995" cy="4951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3778" y="178592"/>
            <a:ext cx="4439920" cy="1859280"/>
          </a:xfrm>
          <a:prstGeom prst="wedgeRoundRectCallou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”</a:t>
            </a:r>
            <a:r>
              <a:rPr lang="en-US" dirty="0">
                <a:solidFill>
                  <a:schemeClr val="bg1"/>
                </a:solidFill>
              </a:rPr>
              <a:t>Mental health needs to be integrated into the school systems starting in elementary school. There needs to be more exposure and education on mental health as a whole starting from a younger age.“</a:t>
            </a:r>
          </a:p>
        </p:txBody>
      </p:sp>
      <p:sp>
        <p:nvSpPr>
          <p:cNvPr id="6" name="Rounded Rectangular Callout 5"/>
          <p:cNvSpPr/>
          <p:nvPr/>
        </p:nvSpPr>
        <p:spPr>
          <a:xfrm rot="916573">
            <a:off x="6323793" y="3557674"/>
            <a:ext cx="2285219" cy="2395533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“I feel like there is a mental health crisis, but it’s not caused by video games or drugs. Often people use those things as coping mechanisms, but they’re not the source.“</a:t>
            </a:r>
          </a:p>
        </p:txBody>
      </p:sp>
      <p:sp>
        <p:nvSpPr>
          <p:cNvPr id="7" name="Rounded Rectangular Callout 6"/>
          <p:cNvSpPr/>
          <p:nvPr/>
        </p:nvSpPr>
        <p:spPr>
          <a:xfrm rot="442019">
            <a:off x="6689461" y="220667"/>
            <a:ext cx="2987040" cy="181179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ell MT" panose="02020503060305020303" pitchFamily="18" charset="0"/>
              </a:rPr>
              <a:t>“We have a severe mental health crisis in the US. It is a huge problem especially among teens and young adults.”</a:t>
            </a:r>
          </a:p>
        </p:txBody>
      </p:sp>
      <p:sp>
        <p:nvSpPr>
          <p:cNvPr id="8" name="Rounded Rectangular Callout 7"/>
          <p:cNvSpPr/>
          <p:nvPr/>
        </p:nvSpPr>
        <p:spPr>
          <a:xfrm rot="20798574">
            <a:off x="263924" y="3676410"/>
            <a:ext cx="2743200" cy="2547133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“I wish the stigma about mental health would go away do more people would feel comfortable reaching out to parents or friends when they need help.”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191568" y="4019248"/>
            <a:ext cx="2933700" cy="1728811"/>
          </a:xfrm>
          <a:prstGeom prst="wedgeRoundRectCallou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7362" y="2179089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Focusing on mental health is just as important and focusing on physical health.” </a:t>
            </a:r>
          </a:p>
        </p:txBody>
      </p:sp>
      <p:sp>
        <p:nvSpPr>
          <p:cNvPr id="11" name="Rectangle 10"/>
          <p:cNvSpPr/>
          <p:nvPr/>
        </p:nvSpPr>
        <p:spPr>
          <a:xfrm rot="20760692">
            <a:off x="3729041" y="4188005"/>
            <a:ext cx="1423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“Therapy </a:t>
            </a:r>
            <a:r>
              <a:rPr lang="en-US" b="1" dirty="0">
                <a:solidFill>
                  <a:schemeClr val="accent2"/>
                </a:solidFill>
              </a:rPr>
              <a:t>is becoming less taboo which is </a:t>
            </a:r>
            <a:r>
              <a:rPr lang="en-US" b="1" dirty="0" smtClean="0">
                <a:solidFill>
                  <a:schemeClr val="accent2"/>
                </a:solidFill>
              </a:rPr>
              <a:t>amazing.”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18898" y="4188006"/>
            <a:ext cx="2479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“I can easily say none of us were informed on the signs of suicide. if we had been, it would have been prevented.”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55075" y="340142"/>
            <a:ext cx="137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“EVERYONE should be getting help no matter what.”</a:t>
            </a:r>
          </a:p>
        </p:txBody>
      </p:sp>
      <p:sp>
        <p:nvSpPr>
          <p:cNvPr id="14" name="Rectangle 13"/>
          <p:cNvSpPr/>
          <p:nvPr/>
        </p:nvSpPr>
        <p:spPr>
          <a:xfrm rot="1893045">
            <a:off x="10126853" y="1041522"/>
            <a:ext cx="17393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“We’re failing today’s youth by ignoring the </a:t>
            </a:r>
            <a:r>
              <a:rPr lang="en-US" sz="1600" dirty="0" smtClean="0">
                <a:latin typeface="Arial Rounded MT Bold" panose="020F0704030504030204" pitchFamily="34" charset="0"/>
              </a:rPr>
              <a:t>trauma </a:t>
            </a:r>
            <a:r>
              <a:rPr lang="en-US" sz="1600" dirty="0">
                <a:latin typeface="Arial Rounded MT Bold" panose="020F0704030504030204" pitchFamily="34" charset="0"/>
              </a:rPr>
              <a:t>and stress they are put through since </a:t>
            </a:r>
            <a:r>
              <a:rPr lang="en-US" sz="1600" dirty="0" smtClean="0">
                <a:latin typeface="Arial Rounded MT Bold" panose="020F0704030504030204" pitchFamily="34" charset="0"/>
              </a:rPr>
              <a:t>birth.”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1404902">
            <a:off x="6247467" y="5960977"/>
            <a:ext cx="5158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 more educated about how ok it is to seek help. 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counseling centers are a great place to start.”</a:t>
            </a:r>
          </a:p>
        </p:txBody>
      </p:sp>
    </p:spTree>
    <p:extLst>
      <p:ext uri="{BB962C8B-B14F-4D97-AF65-F5344CB8AC3E}">
        <p14:creationId xmlns:p14="http://schemas.microsoft.com/office/powerpoint/2010/main" val="237947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5" y="137941"/>
            <a:ext cx="9788711" cy="874206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Reported Anxiety: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Young Adults Statewide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Survey (YASS) 2020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70467" y="3993135"/>
            <a:ext cx="1051139" cy="358203"/>
          </a:xfrm>
        </p:spPr>
        <p:txBody>
          <a:bodyPr/>
          <a:lstStyle/>
          <a:p>
            <a:fld id="{C498F3E6-B2A2-406B-BC31-11B5CF379E26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08" y="137941"/>
            <a:ext cx="929995" cy="495105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036130"/>
              </p:ext>
            </p:extLst>
          </p:nvPr>
        </p:nvGraphicFramePr>
        <p:xfrm>
          <a:off x="838200" y="1114424"/>
          <a:ext cx="10515600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Box 14">
            <a:extLst>
              <a:ext uri="{FF2B5EF4-FFF2-40B4-BE49-F238E27FC236}">
                <a16:creationId xmlns:a16="http://schemas.microsoft.com/office/drawing/2014/main" id="{D68B9AD6-B8A7-4766-A83F-CDA740839079}"/>
              </a:ext>
            </a:extLst>
          </p:cNvPr>
          <p:cNvSpPr txBox="1"/>
          <p:nvPr/>
        </p:nvSpPr>
        <p:spPr>
          <a:xfrm>
            <a:off x="7936908" y="3145799"/>
            <a:ext cx="1721796" cy="20528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 that anxiety greatly affected their work, life, or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05087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8" y="195943"/>
            <a:ext cx="9404723" cy="874206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Depression and Suicide: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Young Adults Statewide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Survey (YASS) 2020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08" y="137941"/>
            <a:ext cx="929995" cy="49510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3CDE0C8-D093-4C8D-B0E7-498C5DA77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232707"/>
              </p:ext>
            </p:extLst>
          </p:nvPr>
        </p:nvGraphicFramePr>
        <p:xfrm>
          <a:off x="838200" y="1228725"/>
          <a:ext cx="10515600" cy="49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142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4623"/>
            <a:ext cx="10112561" cy="874206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Receipt of Substance Use and Mental Health Services, Past Year:</a:t>
            </a:r>
            <a:b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Young Adults Statewide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Survey (YASS)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08" y="137941"/>
            <a:ext cx="929995" cy="49510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1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911180"/>
              </p:ext>
            </p:extLst>
          </p:nvPr>
        </p:nvGraphicFramePr>
        <p:xfrm>
          <a:off x="838200" y="1581150"/>
          <a:ext cx="10515600" cy="459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20">
            <a:extLst>
              <a:ext uri="{FF2B5EF4-FFF2-40B4-BE49-F238E27FC236}">
                <a16:creationId xmlns:a16="http://schemas.microsoft.com/office/drawing/2014/main" id="{3C3D1B63-8DA6-4261-BEAE-E4CAC08CA1CE}"/>
              </a:ext>
            </a:extLst>
          </p:cNvPr>
          <p:cNvSpPr txBox="1"/>
          <p:nvPr/>
        </p:nvSpPr>
        <p:spPr>
          <a:xfrm>
            <a:off x="6003924" y="2641599"/>
            <a:ext cx="4034155" cy="11422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">
            <a:solidFill>
              <a:prstClr val="black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37% of respondents reported taking medication prescribed for mental health issues in the past year</a:t>
            </a:r>
          </a:p>
        </p:txBody>
      </p:sp>
    </p:spTree>
    <p:extLst>
      <p:ext uri="{BB962C8B-B14F-4D97-AF65-F5344CB8AC3E}">
        <p14:creationId xmlns:p14="http://schemas.microsoft.com/office/powerpoint/2010/main" val="383238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EBCAD-AB55-4F83-B6BB-1317273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2B280C-DFA0-4E72-9157-EA18DEFC16BF}"/>
              </a:ext>
            </a:extLst>
          </p:cNvPr>
          <p:cNvSpPr txBox="1">
            <a:spLocks/>
          </p:cNvSpPr>
          <p:nvPr/>
        </p:nvSpPr>
        <p:spPr>
          <a:xfrm>
            <a:off x="715009" y="2457311"/>
            <a:ext cx="10896600" cy="1079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COVID-19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308" y="137941"/>
            <a:ext cx="929995" cy="49510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1038163">
            <a:off x="8219492" y="681059"/>
            <a:ext cx="3926145" cy="2043722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62328">
            <a:off x="8491452" y="906500"/>
            <a:ext cx="3545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“Trying to get a degree in a pandemic feels like trying to dig yourself out of quicksand with a spoon.”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457808" y="3648233"/>
            <a:ext cx="4107291" cy="1109257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“It has been near impossible to get and keep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food.”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 rot="20995053">
            <a:off x="232408" y="1383494"/>
            <a:ext cx="4396294" cy="252670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MV Boli" panose="02000500030200090000" pitchFamily="2" charset="0"/>
                <a:ea typeface="Verdana" panose="020B0604030504040204" pitchFamily="34" charset="0"/>
                <a:cs typeface="MV Boli" panose="02000500030200090000" pitchFamily="2" charset="0"/>
              </a:rPr>
              <a:t>“Watching the news makes me mad seeing how many people are careless so I try to avoid to keep from being constantly emotional but I still need enough news to be up-to-date on what is going on.”</a:t>
            </a:r>
          </a:p>
        </p:txBody>
      </p:sp>
      <p:sp>
        <p:nvSpPr>
          <p:cNvPr id="10" name="Rounded Rectangular Callout 9"/>
          <p:cNvSpPr/>
          <p:nvPr/>
        </p:nvSpPr>
        <p:spPr>
          <a:xfrm rot="383727">
            <a:off x="7346590" y="4046706"/>
            <a:ext cx="4396294" cy="2526706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002060"/>
                </a:solidFill>
              </a:rPr>
              <a:t>“I have a secure job and working from home has greatly decreased my stress. Even without being able to go out I feel I have more freedom now…. I am realizing how unnecessary a 40 hour workweek </a:t>
            </a:r>
            <a:r>
              <a:rPr lang="en-US" sz="2000" b="1" i="1" dirty="0" smtClean="0">
                <a:solidFill>
                  <a:srgbClr val="002060"/>
                </a:solidFill>
              </a:rPr>
              <a:t>is.”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295257" y="252257"/>
            <a:ext cx="4107291" cy="1286104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“My mom’s a nurse so </a:t>
            </a:r>
            <a:r>
              <a:rPr lang="en-US" sz="20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I’ve </a:t>
            </a:r>
            <a:r>
              <a:rPr lang="en-US" sz="20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been a bit worried for her </a:t>
            </a:r>
            <a:r>
              <a:rPr lang="en-US" sz="2000" b="1" dirty="0" smtClean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safety.”</a:t>
            </a:r>
            <a:endParaRPr lang="en-US" sz="2000" b="1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149683">
            <a:off x="2748458" y="5550873"/>
            <a:ext cx="4820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lack of social contact is getting to </a:t>
            </a:r>
            <a:r>
              <a:rPr 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me.”</a:t>
            </a:r>
            <a:endParaRPr lang="en-US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555398">
            <a:off x="6447956" y="2806393"/>
            <a:ext cx="5615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feel like I’m suffocating in my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house.”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161" y="145120"/>
            <a:ext cx="3890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 rot="20730179">
            <a:off x="415306" y="4240452"/>
            <a:ext cx="3374612" cy="2315882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2060"/>
                </a:solidFill>
                <a:latin typeface="Ink Free" panose="03080402000500000000" pitchFamily="66" charset="0"/>
              </a:rPr>
              <a:t>“It gave me space to use drugs that would normally interfere with my normal routine. These allowed me deeper introspection… an open space to address my mental health.”</a:t>
            </a:r>
          </a:p>
        </p:txBody>
      </p:sp>
      <p:sp>
        <p:nvSpPr>
          <p:cNvPr id="18" name="Rounded Rectangular Callout 17"/>
          <p:cNvSpPr/>
          <p:nvPr/>
        </p:nvSpPr>
        <p:spPr>
          <a:xfrm rot="21138806">
            <a:off x="159344" y="392459"/>
            <a:ext cx="4274517" cy="867385"/>
          </a:xfrm>
          <a:prstGeom prst="wedgeRoundRectCallout">
            <a:avLst/>
          </a:prstGeom>
          <a:solidFill>
            <a:srgbClr val="CCCCFF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560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“Work Life Balance: Large Decrease. </a:t>
            </a:r>
          </a:p>
          <a:p>
            <a:r>
              <a:rPr lang="en-US" b="1" dirty="0">
                <a:solidFill>
                  <a:srgbClr val="560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related to work: Large Increase.”</a:t>
            </a:r>
          </a:p>
        </p:txBody>
      </p:sp>
      <p:sp>
        <p:nvSpPr>
          <p:cNvPr id="19" name="Rectangle 18"/>
          <p:cNvSpPr/>
          <p:nvPr/>
        </p:nvSpPr>
        <p:spPr>
          <a:xfrm rot="21173389">
            <a:off x="4024744" y="1683528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“My life literally just became a huge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mess.”</a:t>
            </a:r>
            <a:endParaRPr 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5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95943"/>
            <a:ext cx="9655361" cy="874206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Health and Behavior Indicators that Increased as a Result of </a:t>
            </a:r>
            <a:b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COVID-19: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Young Adults Statewide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Survey (YASS) 2020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08" y="137941"/>
            <a:ext cx="929995" cy="49510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6F98ECB-FF1A-4D1B-8F8E-53B566C1B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931907"/>
              </p:ext>
            </p:extLst>
          </p:nvPr>
        </p:nvGraphicFramePr>
        <p:xfrm>
          <a:off x="471488" y="1166811"/>
          <a:ext cx="11168062" cy="537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781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136" y="195943"/>
            <a:ext cx="9660225" cy="874206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Health and Behavior Indicators that Decreased as a Result of </a:t>
            </a:r>
            <a:b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COVID-19: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Young Adults Statewide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 Survey (YASS) 2020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08" y="137941"/>
            <a:ext cx="929995" cy="49510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420DC86-E7DE-482B-9810-2E67EBEBB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581679"/>
              </p:ext>
            </p:extLst>
          </p:nvPr>
        </p:nvGraphicFramePr>
        <p:xfrm>
          <a:off x="632298" y="1244600"/>
          <a:ext cx="10982529" cy="522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486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2" y="230187"/>
            <a:ext cx="10515600" cy="58693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the </a:t>
            </a:r>
            <a:r>
              <a:rPr lang="en-US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Young Adults Statewide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Survey?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301" y="996510"/>
            <a:ext cx="10072522" cy="51804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i="1" dirty="0" smtClean="0">
                <a:solidFill>
                  <a:srgbClr val="002060"/>
                </a:solidFill>
              </a:rPr>
              <a:t>Young Adults Statewide </a:t>
            </a:r>
            <a:r>
              <a:rPr lang="en-US" dirty="0" smtClean="0">
                <a:solidFill>
                  <a:srgbClr val="002060"/>
                </a:solidFill>
              </a:rPr>
              <a:t>Survey, or YASS, was a two phase, social marketing driven behavioral health survey of young adults (18-25);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Phase 1 (June 2019 – September 2019) was promoted through  the SPEAK YOUR MIND social marketing campaign, developed       in collaboration with </a:t>
            </a:r>
            <a:r>
              <a:rPr lang="en-US" dirty="0" err="1" smtClean="0">
                <a:solidFill>
                  <a:srgbClr val="002060"/>
                </a:solidFill>
              </a:rPr>
              <a:t>Odonnell</a:t>
            </a:r>
            <a:r>
              <a:rPr lang="en-US" dirty="0" smtClean="0">
                <a:solidFill>
                  <a:srgbClr val="002060"/>
                </a:solidFill>
              </a:rPr>
              <a:t> Company (</a:t>
            </a:r>
            <a:r>
              <a:rPr lang="en-US" dirty="0" err="1" smtClean="0">
                <a:solidFill>
                  <a:srgbClr val="002060"/>
                </a:solidFill>
              </a:rPr>
              <a:t>LiveLOUD</a:t>
            </a:r>
            <a:r>
              <a:rPr lang="en-US" dirty="0" smtClean="0">
                <a:solidFill>
                  <a:srgbClr val="002060"/>
                </a:solidFill>
              </a:rPr>
              <a:t>), and        garnered </a:t>
            </a:r>
            <a:r>
              <a:rPr lang="en-US" b="1" dirty="0" smtClean="0">
                <a:solidFill>
                  <a:srgbClr val="002060"/>
                </a:solidFill>
              </a:rPr>
              <a:t>179</a:t>
            </a:r>
            <a:r>
              <a:rPr lang="en-US" dirty="0" smtClean="0">
                <a:solidFill>
                  <a:srgbClr val="002060"/>
                </a:solidFill>
              </a:rPr>
              <a:t> responses covering</a:t>
            </a:r>
            <a:r>
              <a:rPr lang="en-US" b="1" dirty="0" smtClean="0">
                <a:solidFill>
                  <a:srgbClr val="002060"/>
                </a:solidFill>
              </a:rPr>
              <a:t> 59 </a:t>
            </a:r>
            <a:r>
              <a:rPr lang="en-US" dirty="0" smtClean="0">
                <a:solidFill>
                  <a:srgbClr val="002060"/>
                </a:solidFill>
              </a:rPr>
              <a:t>of 169 towns (35%).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Phase 2 (November 2019 – June 2020) took a                              more direct approach, via promoted FaceBook                            advertising requesting participation with a link                                  to the survey. This approach yielded </a:t>
            </a:r>
            <a:r>
              <a:rPr lang="en-US" b="1" dirty="0" smtClean="0">
                <a:solidFill>
                  <a:srgbClr val="002060"/>
                </a:solidFill>
              </a:rPr>
              <a:t>1257</a:t>
            </a:r>
            <a:r>
              <a:rPr lang="en-US" dirty="0" smtClean="0">
                <a:solidFill>
                  <a:srgbClr val="002060"/>
                </a:solidFill>
              </a:rPr>
              <a:t>                        respondents representing </a:t>
            </a:r>
            <a:r>
              <a:rPr lang="en-US" b="1" dirty="0" smtClean="0">
                <a:solidFill>
                  <a:srgbClr val="002060"/>
                </a:solidFill>
              </a:rPr>
              <a:t>149</a:t>
            </a:r>
            <a:r>
              <a:rPr lang="en-US" dirty="0" smtClean="0">
                <a:solidFill>
                  <a:srgbClr val="002060"/>
                </a:solidFill>
              </a:rPr>
              <a:t> of 169 towns (88%).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CPES logo final 0228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823" y="230187"/>
            <a:ext cx="1078245" cy="58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0639" y="2182592"/>
            <a:ext cx="1628468" cy="1583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26" y="4246879"/>
            <a:ext cx="3374141" cy="193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57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43934"/>
            <a:ext cx="10331433" cy="1244398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How important have the following been for you in coping with the effects of the COVID-19 pandemic?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Young Adults Statewide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Survey (YASS) 2020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08" y="137941"/>
            <a:ext cx="929995" cy="495105"/>
          </a:xfrm>
          <a:prstGeom prst="rect">
            <a:avLst/>
          </a:prstGeom>
        </p:spPr>
      </p:pic>
      <p:graphicFrame>
        <p:nvGraphicFramePr>
          <p:cNvPr id="7" name="Content Placeholder 12">
            <a:extLst>
              <a:ext uri="{FF2B5EF4-FFF2-40B4-BE49-F238E27FC236}">
                <a16:creationId xmlns:a16="http://schemas.microsoft.com/office/drawing/2014/main" id="{121657D3-66E2-4D81-8683-DA861C7BA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903534"/>
              </p:ext>
            </p:extLst>
          </p:nvPr>
        </p:nvGraphicFramePr>
        <p:xfrm>
          <a:off x="311285" y="1585609"/>
          <a:ext cx="11042515" cy="438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99827C0-B0E5-4A01-98B9-6CAD10107FC3}"/>
              </a:ext>
            </a:extLst>
          </p:cNvPr>
          <p:cNvSpPr txBox="1"/>
          <p:nvPr/>
        </p:nvSpPr>
        <p:spPr>
          <a:xfrm>
            <a:off x="3115946" y="5884486"/>
            <a:ext cx="110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Not important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F58B3-445A-4B3E-9BBF-759D6DB3F990}"/>
              </a:ext>
            </a:extLst>
          </p:cNvPr>
          <p:cNvSpPr txBox="1"/>
          <p:nvPr/>
        </p:nvSpPr>
        <p:spPr>
          <a:xfrm>
            <a:off x="4892403" y="5887910"/>
            <a:ext cx="133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Slightly important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A8B7F-B391-4E2D-9EC5-BE6772C1B86E}"/>
              </a:ext>
            </a:extLst>
          </p:cNvPr>
          <p:cNvSpPr txBox="1"/>
          <p:nvPr/>
        </p:nvSpPr>
        <p:spPr>
          <a:xfrm>
            <a:off x="6704385" y="5884486"/>
            <a:ext cx="157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Moderately important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114D9-BF7F-4DE1-8453-0EDFD5558BB0}"/>
              </a:ext>
            </a:extLst>
          </p:cNvPr>
          <p:cNvSpPr txBox="1"/>
          <p:nvPr/>
        </p:nvSpPr>
        <p:spPr>
          <a:xfrm>
            <a:off x="8716794" y="5884486"/>
            <a:ext cx="126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Very important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A41F8-7923-4A42-B4EE-82AE12CE851C}"/>
              </a:ext>
            </a:extLst>
          </p:cNvPr>
          <p:cNvSpPr txBox="1"/>
          <p:nvPr/>
        </p:nvSpPr>
        <p:spPr>
          <a:xfrm>
            <a:off x="10360305" y="5884486"/>
            <a:ext cx="1660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Extremely important</a:t>
            </a:r>
          </a:p>
        </p:txBody>
      </p:sp>
    </p:spTree>
    <p:extLst>
      <p:ext uri="{BB962C8B-B14F-4D97-AF65-F5344CB8AC3E}">
        <p14:creationId xmlns:p14="http://schemas.microsoft.com/office/powerpoint/2010/main" val="3242791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43FDC7-8265-443C-8E3E-50D50F55C375}"/>
              </a:ext>
            </a:extLst>
          </p:cNvPr>
          <p:cNvSpPr txBox="1">
            <a:spLocks/>
          </p:cNvSpPr>
          <p:nvPr/>
        </p:nvSpPr>
        <p:spPr>
          <a:xfrm>
            <a:off x="1455743" y="161993"/>
            <a:ext cx="9071134" cy="1081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400" b="1" i="1" dirty="0">
                <a:solidFill>
                  <a:srgbClr val="002060"/>
                </a:solidFill>
                <a:latin typeface="Calibri"/>
              </a:rPr>
              <a:t>Your thoughts matter, share them.  Please share your thoughts about substance use, mental health, video games and gambling.  Your input will help us support young adults</a:t>
            </a:r>
            <a:r>
              <a:rPr lang="en-US" sz="2400" b="1" i="1" dirty="0" smtClean="0">
                <a:solidFill>
                  <a:srgbClr val="002060"/>
                </a:solidFill>
                <a:latin typeface="Calibri"/>
              </a:rPr>
              <a:t>.</a:t>
            </a:r>
            <a:endParaRPr lang="en-US" sz="24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43FDC7-8265-443C-8E3E-50D50F55C375}"/>
              </a:ext>
            </a:extLst>
          </p:cNvPr>
          <p:cNvSpPr txBox="1">
            <a:spLocks/>
          </p:cNvSpPr>
          <p:nvPr/>
        </p:nvSpPr>
        <p:spPr>
          <a:xfrm>
            <a:off x="339047" y="1109609"/>
            <a:ext cx="11579184" cy="56072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385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young adults (31%) responded to this open-ended question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On Depression (21)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“I don’t think I’ll ever feel 100% back to normal. Depression is a deep and very dark scar.”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”I didn’t have the terminology to label myself as depressed. I just thought I was weird.  If someone told me that I had depression and allowed me to talk about it without fear of consequences, I think I could have saved myself a lot of heart break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.”</a:t>
            </a:r>
          </a:p>
          <a:p>
            <a:endParaRPr lang="en-US" sz="2400" dirty="0">
              <a:solidFill>
                <a:srgbClr val="002060"/>
              </a:solidFill>
              <a:latin typeface="+mn-lt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On Trauma (7)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“I have struggled with PTSD for most of my life.”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“We’re failing today’s youth by ignoring the trauma and stress they are put through since birth.”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On Suicide (6)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“I can easily say none of us were informed on the signs of suicide. </a:t>
            </a:r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If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we had been, it would have been prevented.”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Google Shape;120;p20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220" y="137941"/>
            <a:ext cx="1190605" cy="118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08" y="137941"/>
            <a:ext cx="929995" cy="495105"/>
          </a:xfrm>
          <a:prstGeom prst="rect">
            <a:avLst/>
          </a:prstGeom>
        </p:spPr>
      </p:pic>
      <p:pic>
        <p:nvPicPr>
          <p:cNvPr id="8" name="Google Shape;127;p20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56086" y="5188598"/>
            <a:ext cx="1162145" cy="1163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363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1" y="653143"/>
            <a:ext cx="10436469" cy="57032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information, contact Jennifer Sussman: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sussman@uchc.edu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the SEOW Prevention Data Portal at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https://preventionportal.ctdata.org/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2A1A4-09EF-4294-A26B-1C7ABC91A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361" y="3624943"/>
            <a:ext cx="2523564" cy="1343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0" y="386218"/>
            <a:ext cx="927025" cy="778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9116" y="387972"/>
            <a:ext cx="1453454" cy="5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613"/>
            <a:ext cx="10257356" cy="62257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Aims of the </a:t>
            </a:r>
            <a:r>
              <a:rPr lang="en-US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Young Adults Statewide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Survey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Explore the feasibility of a social marketing driven survey of young adults in Connecticut, with outreach and support from DMHAS’ prevention partners;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Successfully collect reliable, representative data, across demographic characteristics and lifestyles, from 3,000 - 4,000 of CT’s young adults;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Provide respondents who need them with information on behavioral health and crisis intervention resources through the survey tool;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Disseminate results to CT’s young adults and key stakeholders, using the same social media pathways utilized for outreach and recruitment;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Use the survey results in concert with existing data resources to gain insight into young adult behavioral health experiences and behaviors;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Document and share our efforts and lessons learned, so that surveys like this can be replicated in the future.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PES logo final 0228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556" y="102880"/>
            <a:ext cx="963527" cy="524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29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928"/>
          <a:stretch/>
        </p:blipFill>
        <p:spPr>
          <a:xfrm>
            <a:off x="754590" y="162699"/>
            <a:ext cx="10490359" cy="655954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2286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158" y="2330092"/>
            <a:ext cx="2791361" cy="16487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Oval 1"/>
          <p:cNvSpPr/>
          <p:nvPr/>
        </p:nvSpPr>
        <p:spPr>
          <a:xfrm>
            <a:off x="754590" y="4124961"/>
            <a:ext cx="4091730" cy="25972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0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262"/>
            <a:ext cx="9959502" cy="4039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COVID Questions Added to the YASS April 10,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080" y="702645"/>
            <a:ext cx="5258046" cy="5840395"/>
          </a:xfrm>
          <a:solidFill>
            <a:schemeClr val="accent4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600" b="1" i="1" dirty="0" smtClean="0">
                <a:solidFill>
                  <a:srgbClr val="002060"/>
                </a:solidFill>
              </a:rPr>
              <a:t>In what ways has the COVID-19 pandemic affected your health and behaviors? 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5 point Likert scale (large increase –large decrease)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18 elements assessed, across 10 domains:</a:t>
            </a:r>
            <a:endParaRPr lang="en-US" sz="4400" dirty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200" dirty="0" smtClean="0">
                <a:solidFill>
                  <a:srgbClr val="002060"/>
                </a:solidFill>
              </a:rPr>
              <a:t>Emotional well-being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200" dirty="0" smtClean="0">
                <a:solidFill>
                  <a:srgbClr val="002060"/>
                </a:solidFill>
              </a:rPr>
              <a:t>Social Connectedness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200" dirty="0" smtClean="0">
                <a:solidFill>
                  <a:srgbClr val="002060"/>
                </a:solidFill>
              </a:rPr>
              <a:t>Substance use/Gaming/Gambling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200" dirty="0" smtClean="0">
                <a:solidFill>
                  <a:srgbClr val="002060"/>
                </a:solidFill>
              </a:rPr>
              <a:t>Boredom/Isolation</a:t>
            </a:r>
            <a:endParaRPr lang="en-US" sz="4200" dirty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200" dirty="0" smtClean="0">
                <a:solidFill>
                  <a:srgbClr val="002060"/>
                </a:solidFill>
              </a:rPr>
              <a:t>Mental focus/Motivation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200" dirty="0" smtClean="0">
                <a:solidFill>
                  <a:srgbClr val="002060"/>
                </a:solidFill>
              </a:rPr>
              <a:t>Physical activity/health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200" dirty="0" smtClean="0">
                <a:solidFill>
                  <a:srgbClr val="002060"/>
                </a:solidFill>
              </a:rPr>
              <a:t>Interpersonal/family conflict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200" dirty="0" smtClean="0">
                <a:solidFill>
                  <a:srgbClr val="002060"/>
                </a:solidFill>
              </a:rPr>
              <a:t>Access to necessities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200" dirty="0" smtClean="0">
                <a:solidFill>
                  <a:srgbClr val="002060"/>
                </a:solidFill>
              </a:rPr>
              <a:t>Financial security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4200" dirty="0" smtClean="0">
                <a:solidFill>
                  <a:srgbClr val="002060"/>
                </a:solidFill>
              </a:rPr>
              <a:t>Other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4720" y="702643"/>
            <a:ext cx="5663954" cy="5840397"/>
          </a:xfr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srgbClr val="002060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i="1" dirty="0" smtClean="0">
                <a:solidFill>
                  <a:srgbClr val="002060"/>
                </a:solidFill>
              </a:rPr>
              <a:t>How important have the following been for you in coping with the effects of the COVID-19 pandemic?</a:t>
            </a:r>
          </a:p>
          <a:p>
            <a:r>
              <a:rPr lang="en-US" sz="2100" dirty="0" smtClean="0">
                <a:solidFill>
                  <a:srgbClr val="002060"/>
                </a:solidFill>
              </a:rPr>
              <a:t>5 point Likert scale  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smtClean="0">
                <a:solidFill>
                  <a:srgbClr val="002060"/>
                </a:solidFill>
              </a:rPr>
              <a:t>                                             (not important – very important, and N/A)</a:t>
            </a:r>
          </a:p>
          <a:p>
            <a:r>
              <a:rPr lang="en-US" sz="2100" dirty="0" smtClean="0">
                <a:solidFill>
                  <a:srgbClr val="002060"/>
                </a:solidFill>
              </a:rPr>
              <a:t>18 behaviors assessed, across 9 domains: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Focus on routine/school/work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Shift to technology (social, school, work, telehealth)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Isolation (limiting social, information)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Accessing information (news, social media)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Substance use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Creative pursuits (cooking, art)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Home improvement (cleaning, projects)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Health improvement (exercise, meditation)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Other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 dirty="0" smtClean="0">
              <a:solidFill>
                <a:srgbClr val="002060"/>
              </a:solidFill>
            </a:endParaRPr>
          </a:p>
          <a:p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CPES logo final 0228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590" y="119262"/>
            <a:ext cx="742170" cy="40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32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24" y="56707"/>
            <a:ext cx="10515600" cy="81712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Young Adults and COVID-19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1483029"/>
              </p:ext>
            </p:extLst>
          </p:nvPr>
        </p:nvGraphicFramePr>
        <p:xfrm>
          <a:off x="565824" y="812835"/>
          <a:ext cx="7469220" cy="470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7420" y="992223"/>
            <a:ext cx="3582648" cy="504281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Young adults 20-29 are the most represented age group in CT COVID cases, relative to their population size;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While physically healthy YAs may be less likely to die of COVID than other groups, YAs are at high risk for negative behavioral health effects as a result of the COVID pandemic.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CPES logo final 0228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898" y="230187"/>
            <a:ext cx="742170" cy="403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65824" y="5781990"/>
            <a:ext cx="1003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Source: CT Data Collaborative </a:t>
            </a:r>
            <a:r>
              <a:rPr lang="en-US" dirty="0">
                <a:solidFill>
                  <a:srgbClr val="002060"/>
                </a:solidFill>
              </a:rPr>
              <a:t>COVID Dashboard: https://public.tableau.com/profile/connecticut.state.data.center#!/vizhome/ConnecticutCOVID-19CaseTracking/CTdataCollaborativeCOVID-19</a:t>
            </a:r>
          </a:p>
        </p:txBody>
      </p:sp>
    </p:spTree>
    <p:extLst>
      <p:ext uri="{BB962C8B-B14F-4D97-AF65-F5344CB8AC3E}">
        <p14:creationId xmlns:p14="http://schemas.microsoft.com/office/powerpoint/2010/main" val="34392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1" y="365760"/>
            <a:ext cx="11287073" cy="61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326" y="243934"/>
            <a:ext cx="9722036" cy="874206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Respondent Age: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Young Adults Statewide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Survey (YASS) 2020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308" y="137941"/>
            <a:ext cx="929995" cy="495105"/>
          </a:xfrm>
          <a:prstGeom prst="rect">
            <a:avLst/>
          </a:prstGeom>
        </p:spPr>
      </p:pic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296882"/>
              </p:ext>
            </p:extLst>
          </p:nvPr>
        </p:nvGraphicFramePr>
        <p:xfrm>
          <a:off x="838200" y="1200150"/>
          <a:ext cx="10515600" cy="49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179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137941"/>
            <a:ext cx="11115040" cy="867899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Respondent Gender Identity: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Young Adults Statewide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Survey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(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YASS) 2020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F3E6-B2A2-406B-BC31-11B5CF379E26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92E30-D008-4DB4-AB9B-F7CA4881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137942"/>
            <a:ext cx="743703" cy="395928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159007"/>
              </p:ext>
            </p:extLst>
          </p:nvPr>
        </p:nvGraphicFramePr>
        <p:xfrm>
          <a:off x="838200" y="1409700"/>
          <a:ext cx="10515600" cy="47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67864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13690</TotalTime>
  <Words>1763</Words>
  <Application>Microsoft Office PowerPoint</Application>
  <PresentationFormat>Widescreen</PresentationFormat>
  <Paragraphs>208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Narrow</vt:lpstr>
      <vt:lpstr>Arial Rounded MT Bold</vt:lpstr>
      <vt:lpstr>Bell MT</vt:lpstr>
      <vt:lpstr>Calibri</vt:lpstr>
      <vt:lpstr>Calibri Light</vt:lpstr>
      <vt:lpstr>Ink Free</vt:lpstr>
      <vt:lpstr>MV Boli</vt:lpstr>
      <vt:lpstr>Times New Roman</vt:lpstr>
      <vt:lpstr>Verdana</vt:lpstr>
      <vt:lpstr>Wingdings</vt:lpstr>
      <vt:lpstr>1_Office Theme</vt:lpstr>
      <vt:lpstr>Connecticut’s Young Adults Speak Their Minds: Results of the Young Adults Statewide Survey</vt:lpstr>
      <vt:lpstr>What is the Young Adults Statewide Survey?</vt:lpstr>
      <vt:lpstr>Aims of the Young Adults Statewide Survey</vt:lpstr>
      <vt:lpstr>PowerPoint Presentation</vt:lpstr>
      <vt:lpstr>COVID Questions Added to the YASS April 10, 2020</vt:lpstr>
      <vt:lpstr>Young Adults and COVID-19</vt:lpstr>
      <vt:lpstr>PowerPoint Presentation</vt:lpstr>
      <vt:lpstr>Respondent Age: Young Adults Statewide Survey (YASS) 2020</vt:lpstr>
      <vt:lpstr>Respondent Gender Identity: Young Adults Statewide Survey  (YASS) 2020</vt:lpstr>
      <vt:lpstr>Respondent Race/Ethnicity: Young Adults Statewide Survey (YASS) 2020</vt:lpstr>
      <vt:lpstr>Respondent Work or School Status: Young Adults Statewide Survey (YASS) 2020</vt:lpstr>
      <vt:lpstr>Respondent Living Arrangement: Young Adults Statewide Survey (YASS) 2020</vt:lpstr>
      <vt:lpstr>PowerPoint Presentation</vt:lpstr>
      <vt:lpstr>Reported Anxiety: Young Adults Statewide Survey (YASS) 2020</vt:lpstr>
      <vt:lpstr>Depression and Suicide: Young Adults Statewide Survey (YASS) 2020</vt:lpstr>
      <vt:lpstr>Receipt of Substance Use and Mental Health Services, Past Year:  Young Adults Statewide Survey (YASS) 2020</vt:lpstr>
      <vt:lpstr>PowerPoint Presentation</vt:lpstr>
      <vt:lpstr>Health and Behavior Indicators that Increased as a Result of  COVID-19: Young Adults Statewide Survey (YASS) 2020</vt:lpstr>
      <vt:lpstr>Health and Behavior Indicators that Decreased as a Result of  COVID-19: Young Adults Statewide Survey (YASS) 2020</vt:lpstr>
      <vt:lpstr>How important have the following been for you in coping with the effects of the COVID-19 pandemic? Young Adults Statewide Survey (YASS) 2020</vt:lpstr>
      <vt:lpstr>PowerPoint Presentation</vt:lpstr>
      <vt:lpstr>   Thank you!  For more information, contact Jennifer Sussman: sussman@uchc.edu     visit the SEOW Prevention Data Portal at https://preventionportal.ctdata.org/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Gilbert, Alyssa</dc:creator>
  <cp:lastModifiedBy>Sussman,Jennifer E.</cp:lastModifiedBy>
  <cp:revision>302</cp:revision>
  <cp:lastPrinted>2020-10-14T19:39:48Z</cp:lastPrinted>
  <dcterms:created xsi:type="dcterms:W3CDTF">2020-03-23T13:38:05Z</dcterms:created>
  <dcterms:modified xsi:type="dcterms:W3CDTF">2021-01-25T03:54:21Z</dcterms:modified>
</cp:coreProperties>
</file>