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1.xml" ContentType="application/vnd.openxmlformats-officedocument.drawingml.chartshapes+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8.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xml" ContentType="application/vnd.openxmlformats-officedocument.themeOverride+xml"/>
  <Override PartName="/ppt/charts/chart16.xml" ContentType="application/vnd.openxmlformats-officedocument.drawingml.chart+xml"/>
  <Override PartName="/ppt/notesSlides/notesSlide11.xml" ContentType="application/vnd.openxmlformats-officedocument.presentationml.notesSlid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xml" ContentType="application/vnd.openxmlformats-officedocument.themeOverride+xml"/>
  <Override PartName="/ppt/charts/chart18.xml" ContentType="application/vnd.openxmlformats-officedocument.drawingml.chart+xml"/>
  <Override PartName="/ppt/charts/chart19.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2.xml" ContentType="application/vnd.openxmlformats-officedocument.presentationml.notesSlide+xml"/>
  <Override PartName="/ppt/charts/chart20.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3.xml" ContentType="application/vnd.openxmlformats-officedocument.presentationml.notesSlide+xml"/>
  <Override PartName="/ppt/charts/chart21.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4.xml" ContentType="application/vnd.openxmlformats-officedocument.presentationml.notesSlide+xml"/>
  <Override PartName="/ppt/charts/chart22.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6.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7.xml" ContentType="application/vnd.openxmlformats-officedocument.presentationml.notesSlide+xml"/>
  <Override PartName="/ppt/charts/chart26.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2.xml" ContentType="application/vnd.openxmlformats-officedocument.drawingml.chartshapes+xml"/>
  <Override PartName="/ppt/notesSlides/notesSlide18.xml" ContentType="application/vnd.openxmlformats-officedocument.presentationml.notesSlide+xml"/>
  <Override PartName="/ppt/charts/chart27.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19.xml" ContentType="application/vnd.openxmlformats-officedocument.presentationml.notesSlide+xml"/>
  <Override PartName="/ppt/charts/chart28.xml" ContentType="application/vnd.openxmlformats-officedocument.drawingml.chart+xml"/>
  <Override PartName="/ppt/notesSlides/notesSlide20.xml" ContentType="application/vnd.openxmlformats-officedocument.presentationml.notesSlide+xml"/>
  <Override PartName="/ppt/charts/chart29.xml" ContentType="application/vnd.openxmlformats-officedocument.drawingml.chart+xml"/>
  <Override PartName="/ppt/charts/style21.xml" ContentType="application/vnd.ms-office.chartstyle+xml"/>
  <Override PartName="/ppt/charts/colors21.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81" r:id="rId2"/>
    <p:sldId id="346" r:id="rId3"/>
    <p:sldId id="335" r:id="rId4"/>
    <p:sldId id="283" r:id="rId5"/>
    <p:sldId id="394" r:id="rId6"/>
    <p:sldId id="447" r:id="rId7"/>
    <p:sldId id="389" r:id="rId8"/>
    <p:sldId id="428" r:id="rId9"/>
    <p:sldId id="456" r:id="rId10"/>
    <p:sldId id="457" r:id="rId11"/>
    <p:sldId id="399" r:id="rId12"/>
    <p:sldId id="465" r:id="rId13"/>
    <p:sldId id="450" r:id="rId14"/>
    <p:sldId id="287" r:id="rId15"/>
    <p:sldId id="433" r:id="rId16"/>
    <p:sldId id="463" r:id="rId17"/>
    <p:sldId id="458" r:id="rId18"/>
    <p:sldId id="397" r:id="rId19"/>
    <p:sldId id="404" r:id="rId20"/>
    <p:sldId id="306" r:id="rId21"/>
    <p:sldId id="459" r:id="rId22"/>
    <p:sldId id="438" r:id="rId23"/>
    <p:sldId id="271" r:id="rId24"/>
    <p:sldId id="452" r:id="rId25"/>
    <p:sldId id="460" r:id="rId26"/>
    <p:sldId id="396" r:id="rId27"/>
    <p:sldId id="318" r:id="rId28"/>
    <p:sldId id="344" r:id="rId29"/>
    <p:sldId id="432" r:id="rId30"/>
    <p:sldId id="461" r:id="rId31"/>
    <p:sldId id="294" r:id="rId32"/>
    <p:sldId id="393" r:id="rId33"/>
    <p:sldId id="430" r:id="rId34"/>
    <p:sldId id="467" r:id="rId35"/>
    <p:sldId id="453" r:id="rId36"/>
    <p:sldId id="418" r:id="rId37"/>
    <p:sldId id="434" r:id="rId38"/>
    <p:sldId id="419" r:id="rId39"/>
    <p:sldId id="436" r:id="rId40"/>
    <p:sldId id="462" r:id="rId41"/>
    <p:sldId id="455" r:id="rId42"/>
    <p:sldId id="454" r:id="rId43"/>
    <p:sldId id="468" r:id="rId44"/>
    <p:sldId id="323" r:id="rId45"/>
    <p:sldId id="469" r:id="rId4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 Wogen" initials="JW" lastIdx="1" clrIdx="0"/>
  <p:cmAuthor id="2" name="Gilbert, Alyssa" initials="G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EAC"/>
    <a:srgbClr val="560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0" autoAdjust="0"/>
    <p:restoredTop sz="93874" autoAdjust="0"/>
  </p:normalViewPr>
  <p:slideViewPr>
    <p:cSldViewPr snapToGrid="0">
      <p:cViewPr varScale="1">
        <p:scale>
          <a:sx n="67" d="100"/>
          <a:sy n="67" d="100"/>
        </p:scale>
        <p:origin x="1157"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en\Dropbox\Jens_%20files\Jane\fentanyl\excel%20ocme%20work\5ct%20rework%20with%202018%20and%20new%20rate%20work%2004202020.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3.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5.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Jen\Dropbox\Jens_%20files\Jane\fentanyl\OCME_%20SAS\2018\drugs%20crosstabs%202018%2010082019.xlsx" TargetMode="External"/><Relationship Id="rId2" Type="http://schemas.microsoft.com/office/2011/relationships/chartColorStyle" Target="colors16.xml"/><Relationship Id="rId1" Type="http://schemas.microsoft.com/office/2011/relationships/chartStyle" Target="style16.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jen\Dropbox\Jens_%20files\Jane\fentanyl\excel%20ocme%20work\mortality%20rates%20by%20demographics%202019%20update.xlsx" TargetMode="External"/><Relationship Id="rId2" Type="http://schemas.microsoft.com/office/2011/relationships/chartColorStyle" Target="colors17.xml"/><Relationship Id="rId1" Type="http://schemas.microsoft.com/office/2011/relationships/chartStyle" Target="style17.xml"/></Relationships>
</file>

<file path=ppt/charts/_rels/chart22.xml.rels><?xml version="1.0" encoding="UTF-8" standalone="yes"?>
<Relationships xmlns="http://schemas.openxmlformats.org/package/2006/relationships"><Relationship Id="rId1" Type="http://schemas.openxmlformats.org/officeDocument/2006/relationships/oleObject" Target="file:///C:\Users\jen\Dropbox\Jens_%20files\Jane\fentanyl\excel%20ocme%20work\2012_19%20ocme%20work%2004092020.xlsx" TargetMode="External"/></Relationships>
</file>

<file path=ppt/charts/_rels/chart23.xml.rels><?xml version="1.0" encoding="UTF-8" standalone="yes"?>
<Relationships xmlns="http://schemas.openxmlformats.org/package/2006/relationships"><Relationship Id="rId3" Type="http://schemas.openxmlformats.org/officeDocument/2006/relationships/oleObject" Target="file:///C:\Users\jen\Dropbox\Jens_%20files\Jane\fentanyl\excel%20ocme%20work\mortality%20rates%20by%20demographics%202019%20update.xlsx" TargetMode="External"/><Relationship Id="rId2" Type="http://schemas.microsoft.com/office/2011/relationships/chartColorStyle" Target="colors18.xml"/><Relationship Id="rId1" Type="http://schemas.microsoft.com/office/2011/relationships/chartStyle" Target="style18.xml"/></Relationships>
</file>

<file path=ppt/charts/_rels/chart24.xml.rels><?xml version="1.0" encoding="UTF-8" standalone="yes"?>
<Relationships xmlns="http://schemas.openxmlformats.org/package/2006/relationships"><Relationship Id="rId1" Type="http://schemas.openxmlformats.org/officeDocument/2006/relationships/oleObject" Target="file:///C:\Users\jen\Dropbox\Jens_%20files\Jane\fentanyl\excel%20ocme%20work\5ct%20rework%20with%202018%20and%20new%20rate%20work%2004202020.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jen\Dropbox\Jens_%20files\Jane\fentanyl\excel%20ocme%20work\5ct%20rework%20with%202018%20and%20new%20rate%20work%2004202020.xlsx" TargetMode="External"/></Relationships>
</file>

<file path=ppt/charts/_rels/chart26.xml.rels><?xml version="1.0" encoding="UTF-8" standalone="yes"?>
<Relationships xmlns="http://schemas.openxmlformats.org/package/2006/relationships"><Relationship Id="rId3" Type="http://schemas.openxmlformats.org/officeDocument/2006/relationships/oleObject" Target="file:///C:\Users\jen\Dropbox\Jens_%20files\Jane\fentanyl\excel%20ocme%20work\5ct%20rework%20with%202018%20and%20new%20rate%20work%2004202020.xlsx"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2.xml"/></Relationships>
</file>

<file path=ppt/charts/_rels/chart27.xml.rels><?xml version="1.0" encoding="UTF-8" standalone="yes"?>
<Relationships xmlns="http://schemas.openxmlformats.org/package/2006/relationships"><Relationship Id="rId3" Type="http://schemas.openxmlformats.org/officeDocument/2006/relationships/oleObject" Target="file:///C:\Users\jen\Dropbox\Jens_%20files\Jane\fentanyl\excel%20ocme%20work\5ct%20rework%20with%202018%20and%20new%20rate%20work%2004092020.xlsx" TargetMode="External"/><Relationship Id="rId2" Type="http://schemas.microsoft.com/office/2011/relationships/chartColorStyle" Target="colors20.xml"/><Relationship Id="rId1" Type="http://schemas.microsoft.com/office/2011/relationships/chartStyle" Target="style20.xml"/></Relationships>
</file>

<file path=ppt/charts/_rels/chart28.xml.rels><?xml version="1.0" encoding="UTF-8" standalone="yes"?>
<Relationships xmlns="http://schemas.openxmlformats.org/package/2006/relationships"><Relationship Id="rId1" Type="http://schemas.openxmlformats.org/officeDocument/2006/relationships/oleObject" Target="file:///C:\Users\jen\Dropbox\Jens_%20files\Jane\fentanyl\fentanyl\DEA\CT%20NFLIS%202014_17.xlsx" TargetMode="Externa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chartUserShapes" Target="../drawings/drawing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9542670214458E-2"/>
          <c:y val="3.3747179533781001E-2"/>
          <c:w val="0.92341482076919434"/>
          <c:h val="0.83392616541105413"/>
        </c:manualLayout>
      </c:layout>
      <c:barChart>
        <c:barDir val="col"/>
        <c:grouping val="clustered"/>
        <c:varyColors val="0"/>
        <c:ser>
          <c:idx val="0"/>
          <c:order val="0"/>
          <c:tx>
            <c:strRef>
              <c:f>Sheet1!$B$1</c:f>
              <c:strCache>
                <c:ptCount val="1"/>
                <c:pt idx="0">
                  <c:v>CT</c:v>
                </c:pt>
              </c:strCache>
            </c:strRef>
          </c:tx>
          <c:spPr>
            <a:solidFill>
              <a:srgbClr val="0000FF"/>
            </a:solidFill>
            <a:ln>
              <a:solidFill>
                <a:srgbClr val="5600D5"/>
              </a:solidFill>
            </a:ln>
            <a:effectLst>
              <a:outerShdw blurRad="50800" dist="38100" dir="18900000" algn="bl" rotWithShape="0">
                <a:prstClr val="black">
                  <a:alpha val="40000"/>
                </a:prstClr>
              </a:outerShdw>
            </a:effectLst>
          </c:spPr>
          <c:invertIfNegative val="0"/>
          <c:dPt>
            <c:idx val="0"/>
            <c:invertIfNegative val="0"/>
            <c:bubble3D val="0"/>
            <c:extLst>
              <c:ext xmlns:c16="http://schemas.microsoft.com/office/drawing/2014/chart" uri="{C3380CC4-5D6E-409C-BE32-E72D297353CC}">
                <c16:uniqueId val="{00000003-E9D0-4A3D-BD74-8232CD3CE93E}"/>
              </c:ext>
            </c:extLst>
          </c:dPt>
          <c:dPt>
            <c:idx val="1"/>
            <c:invertIfNegative val="0"/>
            <c:bubble3D val="0"/>
            <c:extLst>
              <c:ext xmlns:c16="http://schemas.microsoft.com/office/drawing/2014/chart" uri="{C3380CC4-5D6E-409C-BE32-E72D297353CC}">
                <c16:uniqueId val="{00000004-E9D0-4A3D-BD74-8232CD3CE93E}"/>
              </c:ext>
            </c:extLst>
          </c:dPt>
          <c:dPt>
            <c:idx val="3"/>
            <c:invertIfNegative val="0"/>
            <c:bubble3D val="0"/>
            <c:extLst>
              <c:ext xmlns:c16="http://schemas.microsoft.com/office/drawing/2014/chart" uri="{C3380CC4-5D6E-409C-BE32-E72D297353CC}">
                <c16:uniqueId val="{00000006-E9D0-4A3D-BD74-8232CD3CE93E}"/>
              </c:ext>
            </c:extLst>
          </c:dPt>
          <c:dPt>
            <c:idx val="4"/>
            <c:invertIfNegative val="0"/>
            <c:bubble3D val="0"/>
            <c:extLst>
              <c:ext xmlns:c16="http://schemas.microsoft.com/office/drawing/2014/chart" uri="{C3380CC4-5D6E-409C-BE32-E72D297353CC}">
                <c16:uniqueId val="{00000009-76EC-4521-B411-C3E4D5F8CC36}"/>
              </c:ext>
            </c:extLst>
          </c:dPt>
          <c:dPt>
            <c:idx val="5"/>
            <c:invertIfNegative val="0"/>
            <c:bubble3D val="0"/>
            <c:extLst>
              <c:ext xmlns:c16="http://schemas.microsoft.com/office/drawing/2014/chart" uri="{C3380CC4-5D6E-409C-BE32-E72D297353CC}">
                <c16:uniqueId val="{0000000B-76EC-4521-B411-C3E4D5F8CC36}"/>
              </c:ext>
            </c:extLst>
          </c:dPt>
          <c:dPt>
            <c:idx val="6"/>
            <c:invertIfNegative val="0"/>
            <c:bubble3D val="0"/>
            <c:extLst>
              <c:ext xmlns:c16="http://schemas.microsoft.com/office/drawing/2014/chart" uri="{C3380CC4-5D6E-409C-BE32-E72D297353CC}">
                <c16:uniqueId val="{00000005-7CC7-48B3-B959-E0CC3F07325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Past Month Alcohol</c:v>
                </c:pt>
                <c:pt idx="1">
                  <c:v>Past Month Binge Drinking</c:v>
                </c:pt>
                <c:pt idx="2">
                  <c:v>Past Month Tobacco Product</c:v>
                </c:pt>
                <c:pt idx="3">
                  <c:v>Past Year Marijuana </c:v>
                </c:pt>
                <c:pt idx="4">
                  <c:v>Past Year Pain Reliever Misuse</c:v>
                </c:pt>
                <c:pt idx="5">
                  <c:v>Past Year Cocaine </c:v>
                </c:pt>
                <c:pt idx="6">
                  <c:v>Past Year Heroin </c:v>
                </c:pt>
              </c:strCache>
            </c:strRef>
          </c:cat>
          <c:val>
            <c:numRef>
              <c:f>Sheet1!$B$2:$B$8</c:f>
              <c:numCache>
                <c:formatCode>0.0</c:formatCode>
                <c:ptCount val="7"/>
                <c:pt idx="0">
                  <c:v>62.1</c:v>
                </c:pt>
                <c:pt idx="1">
                  <c:v>29.17</c:v>
                </c:pt>
                <c:pt idx="2">
                  <c:v>19.7</c:v>
                </c:pt>
                <c:pt idx="3">
                  <c:v>18.45</c:v>
                </c:pt>
                <c:pt idx="4">
                  <c:v>3.73</c:v>
                </c:pt>
                <c:pt idx="5">
                  <c:v>2.0499999999999998</c:v>
                </c:pt>
                <c:pt idx="6">
                  <c:v>0.39</c:v>
                </c:pt>
              </c:numCache>
            </c:numRef>
          </c:val>
          <c:extLst>
            <c:ext xmlns:c16="http://schemas.microsoft.com/office/drawing/2014/chart" uri="{C3380CC4-5D6E-409C-BE32-E72D297353CC}">
              <c16:uniqueId val="{00000000-E9D0-4A3D-BD74-8232CD3CE93E}"/>
            </c:ext>
          </c:extLst>
        </c:ser>
        <c:ser>
          <c:idx val="1"/>
          <c:order val="1"/>
          <c:tx>
            <c:strRef>
              <c:f>Sheet1!$C$1</c:f>
              <c:strCache>
                <c:ptCount val="1"/>
                <c:pt idx="0">
                  <c:v>US</c:v>
                </c:pt>
              </c:strCache>
            </c:strRef>
          </c:tx>
          <c:spPr>
            <a:solidFill>
              <a:srgbClr val="FF6600"/>
            </a:solidFill>
            <a:ln>
              <a:solidFill>
                <a:srgbClr val="002060"/>
              </a:solid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Past Month Alcohol</c:v>
                </c:pt>
                <c:pt idx="1">
                  <c:v>Past Month Binge Drinking</c:v>
                </c:pt>
                <c:pt idx="2">
                  <c:v>Past Month Tobacco Product</c:v>
                </c:pt>
                <c:pt idx="3">
                  <c:v>Past Year Marijuana </c:v>
                </c:pt>
                <c:pt idx="4">
                  <c:v>Past Year Pain Reliever Misuse</c:v>
                </c:pt>
                <c:pt idx="5">
                  <c:v>Past Year Cocaine </c:v>
                </c:pt>
                <c:pt idx="6">
                  <c:v>Past Year Heroin </c:v>
                </c:pt>
              </c:strCache>
            </c:strRef>
          </c:cat>
          <c:val>
            <c:numRef>
              <c:f>Sheet1!$C$2:$C$8</c:f>
              <c:numCache>
                <c:formatCode>0.0</c:formatCode>
                <c:ptCount val="7"/>
                <c:pt idx="0">
                  <c:v>51.37</c:v>
                </c:pt>
                <c:pt idx="1">
                  <c:v>24.49</c:v>
                </c:pt>
                <c:pt idx="2">
                  <c:v>21.96</c:v>
                </c:pt>
                <c:pt idx="3">
                  <c:v>15.47</c:v>
                </c:pt>
                <c:pt idx="4">
                  <c:v>3.85</c:v>
                </c:pt>
                <c:pt idx="5">
                  <c:v>2.1</c:v>
                </c:pt>
                <c:pt idx="6">
                  <c:v>0.31</c:v>
                </c:pt>
              </c:numCache>
            </c:numRef>
          </c:val>
          <c:extLst>
            <c:ext xmlns:c16="http://schemas.microsoft.com/office/drawing/2014/chart" uri="{C3380CC4-5D6E-409C-BE32-E72D297353CC}">
              <c16:uniqueId val="{00000006-562E-499E-A89C-0CE030DB2CF8}"/>
            </c:ext>
          </c:extLst>
        </c:ser>
        <c:dLbls>
          <c:dLblPos val="outEnd"/>
          <c:showLegendKey val="0"/>
          <c:showVal val="1"/>
          <c:showCatName val="0"/>
          <c:showSerName val="0"/>
          <c:showPercent val="0"/>
          <c:showBubbleSize val="0"/>
        </c:dLbls>
        <c:gapWidth val="219"/>
        <c:overlap val="-27"/>
        <c:axId val="-2146157160"/>
        <c:axId val="-2145951144"/>
      </c:barChart>
      <c:catAx>
        <c:axId val="-2146157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50" b="1" i="0" u="none" strike="noStrike" kern="1200" baseline="0">
                <a:solidFill>
                  <a:srgbClr val="002060"/>
                </a:solidFill>
                <a:latin typeface="Calibri" panose="020F0502020204030204" pitchFamily="34" charset="0"/>
                <a:ea typeface="+mn-ea"/>
                <a:cs typeface="+mn-cs"/>
              </a:defRPr>
            </a:pPr>
            <a:endParaRPr lang="en-US"/>
          </a:p>
        </c:txPr>
        <c:crossAx val="-2145951144"/>
        <c:crosses val="autoZero"/>
        <c:auto val="1"/>
        <c:lblAlgn val="ctr"/>
        <c:lblOffset val="100"/>
        <c:noMultiLvlLbl val="0"/>
      </c:catAx>
      <c:valAx>
        <c:axId val="-2145951144"/>
        <c:scaling>
          <c:orientation val="minMax"/>
          <c:max val="100"/>
        </c:scaling>
        <c:delete val="0"/>
        <c:axPos val="l"/>
        <c:majorGridlines>
          <c:spPr>
            <a:ln w="9525" cap="flat" cmpd="sng" algn="ctr">
              <a:solidFill>
                <a:schemeClr val="bg2">
                  <a:lumMod val="7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solidFill>
                      <a:srgbClr val="002060"/>
                    </a:solidFill>
                  </a:rPr>
                  <a:t>Percent</a:t>
                </a:r>
              </a:p>
            </c:rich>
          </c:tx>
          <c:layout>
            <c:manualLayout>
              <c:xMode val="edge"/>
              <c:yMode val="edge"/>
              <c:x val="0"/>
              <c:y val="0.3935200993745819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46157160"/>
        <c:crosses val="autoZero"/>
        <c:crossBetween val="between"/>
      </c:valAx>
      <c:spPr>
        <a:noFill/>
        <a:ln>
          <a:noFill/>
        </a:ln>
        <a:effectLst/>
      </c:spPr>
    </c:plotArea>
    <c:legend>
      <c:legendPos val="r"/>
      <c:layout>
        <c:manualLayout>
          <c:xMode val="edge"/>
          <c:yMode val="edge"/>
          <c:x val="0.74889650699273835"/>
          <c:y val="0.17093707024655505"/>
          <c:w val="0.15722647411421575"/>
          <c:h val="0.18318937418665679"/>
        </c:manualLayout>
      </c:layout>
      <c:overlay val="0"/>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64053646954801E-2"/>
          <c:y val="2.8490613915077199E-2"/>
          <c:w val="0.93348477381363903"/>
          <c:h val="0.78923710001117897"/>
        </c:manualLayout>
      </c:layout>
      <c:lineChart>
        <c:grouping val="standard"/>
        <c:varyColors val="0"/>
        <c:ser>
          <c:idx val="0"/>
          <c:order val="0"/>
          <c:tx>
            <c:strRef>
              <c:f>Sheet1!$B$1</c:f>
              <c:strCache>
                <c:ptCount val="1"/>
                <c:pt idx="0">
                  <c:v>US 12-17</c:v>
                </c:pt>
              </c:strCache>
            </c:strRef>
          </c:tx>
          <c:spPr>
            <a:ln w="38100" cap="rnd" cmpd="sng">
              <a:solidFill>
                <a:schemeClr val="accent5"/>
              </a:solidFill>
              <a:prstDash val="dash"/>
              <a:round/>
            </a:ln>
            <a:effectLst/>
          </c:spPr>
          <c:marker>
            <c:symbol val="none"/>
          </c:marker>
          <c:dLbls>
            <c:dLbl>
              <c:idx val="0"/>
              <c:layout>
                <c:manualLayout>
                  <c:x val="-2.0933499180011299E-2"/>
                  <c:y val="-2.20007903998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4EA-4FCB-8F52-96B03DE7BD0A}"/>
                </c:ext>
              </c:extLst>
            </c:dLbl>
            <c:dLbl>
              <c:idx val="1"/>
              <c:layout>
                <c:manualLayout>
                  <c:x val="-2.0933499180011399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EA-4FCB-8F52-96B03DE7BD0A}"/>
                </c:ext>
              </c:extLst>
            </c:dLbl>
            <c:dLbl>
              <c:idx val="2"/>
              <c:layout>
                <c:manualLayout>
                  <c:x val="-2.0933499180011299E-2"/>
                  <c:y val="-1.616243559612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4EA-4FCB-8F52-96B03DE7BD0A}"/>
                </c:ext>
              </c:extLst>
            </c:dLbl>
            <c:dLbl>
              <c:idx val="3"/>
              <c:layout>
                <c:manualLayout>
                  <c:x val="-2.0933499180011299E-2"/>
                  <c:y val="-2.00546721319387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4EA-4FCB-8F52-96B03DE7BD0A}"/>
                </c:ext>
              </c:extLst>
            </c:dLbl>
            <c:dLbl>
              <c:idx val="4"/>
              <c:layout>
                <c:manualLayout>
                  <c:x val="-2.0933499180011399E-2"/>
                  <c:y val="-2.2000790399844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4EA-4FCB-8F52-96B03DE7BD0A}"/>
                </c:ext>
              </c:extLst>
            </c:dLbl>
            <c:dLbl>
              <c:idx val="5"/>
              <c:layout>
                <c:manualLayout>
                  <c:x val="-1.9837938040065301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4EA-4FCB-8F52-96B03DE7BD0A}"/>
                </c:ext>
              </c:extLst>
            </c:dLbl>
            <c:dLbl>
              <c:idx val="6"/>
              <c:layout>
                <c:manualLayout>
                  <c:x val="-2.0933499180011299E-2"/>
                  <c:y val="-1.8108553864033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4EA-4FCB-8F52-96B03DE7BD0A}"/>
                </c:ext>
              </c:extLst>
            </c:dLbl>
            <c:dLbl>
              <c:idx val="7"/>
              <c:layout>
                <c:manualLayout>
                  <c:x val="-2.1229393276686801E-2"/>
                  <c:y val="-1.56866266067831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90C-4DFE-B7AF-B8BA835A86F2}"/>
                </c:ext>
              </c:extLst>
            </c:dLbl>
            <c:dLbl>
              <c:idx val="9"/>
              <c:layout>
                <c:manualLayout>
                  <c:x val="-3.45257043934823E-3"/>
                  <c:y val="1.00820980746839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Sheet1!$B$2:$B$11</c:f>
              <c:numCache>
                <c:formatCode>0.0</c:formatCode>
                <c:ptCount val="10"/>
                <c:pt idx="0">
                  <c:v>13.37</c:v>
                </c:pt>
                <c:pt idx="1">
                  <c:v>13.84</c:v>
                </c:pt>
                <c:pt idx="2">
                  <c:v>14.13</c:v>
                </c:pt>
                <c:pt idx="3">
                  <c:v>13.86</c:v>
                </c:pt>
                <c:pt idx="4">
                  <c:v>13.47</c:v>
                </c:pt>
                <c:pt idx="5">
                  <c:v>13.28</c:v>
                </c:pt>
                <c:pt idx="6">
                  <c:v>12.86</c:v>
                </c:pt>
                <c:pt idx="7">
                  <c:v>12.29</c:v>
                </c:pt>
                <c:pt idx="8">
                  <c:v>12.19</c:v>
                </c:pt>
                <c:pt idx="9">
                  <c:v>12.45</c:v>
                </c:pt>
              </c:numCache>
            </c:numRef>
          </c:val>
          <c:smooth val="0"/>
          <c:extLst>
            <c:ext xmlns:c16="http://schemas.microsoft.com/office/drawing/2014/chart" uri="{C3380CC4-5D6E-409C-BE32-E72D297353CC}">
              <c16:uniqueId val="{00000000-BA9E-480B-A883-B1D323BDFB0D}"/>
            </c:ext>
          </c:extLst>
        </c:ser>
        <c:ser>
          <c:idx val="1"/>
          <c:order val="1"/>
          <c:tx>
            <c:strRef>
              <c:f>Sheet1!$C$1</c:f>
              <c:strCache>
                <c:ptCount val="1"/>
                <c:pt idx="0">
                  <c:v>US 18-25</c:v>
                </c:pt>
              </c:strCache>
            </c:strRef>
          </c:tx>
          <c:spPr>
            <a:ln w="38100" cap="rnd" cmpd="sng">
              <a:solidFill>
                <a:srgbClr val="FF000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Sheet1!$C$2:$C$11</c:f>
              <c:numCache>
                <c:formatCode>0.0</c:formatCode>
                <c:ptCount val="10"/>
                <c:pt idx="0">
                  <c:v>29.31</c:v>
                </c:pt>
                <c:pt idx="1">
                  <c:v>30.39</c:v>
                </c:pt>
                <c:pt idx="2">
                  <c:v>30.38</c:v>
                </c:pt>
                <c:pt idx="3">
                  <c:v>31.12</c:v>
                </c:pt>
                <c:pt idx="4">
                  <c:v>31.55</c:v>
                </c:pt>
                <c:pt idx="5">
                  <c:v>31.78</c:v>
                </c:pt>
                <c:pt idx="6">
                  <c:v>32.07</c:v>
                </c:pt>
                <c:pt idx="7">
                  <c:v>32.6</c:v>
                </c:pt>
                <c:pt idx="8">
                  <c:v>33.909999999999997</c:v>
                </c:pt>
                <c:pt idx="9">
                  <c:v>34.799999999999997</c:v>
                </c:pt>
              </c:numCache>
            </c:numRef>
          </c:val>
          <c:smooth val="0"/>
          <c:extLst>
            <c:ext xmlns:c16="http://schemas.microsoft.com/office/drawing/2014/chart" uri="{C3380CC4-5D6E-409C-BE32-E72D297353CC}">
              <c16:uniqueId val="{00000002-BA9E-480B-A883-B1D323BDFB0D}"/>
            </c:ext>
          </c:extLst>
        </c:ser>
        <c:ser>
          <c:idx val="2"/>
          <c:order val="2"/>
          <c:tx>
            <c:strRef>
              <c:f>Sheet1!$D$1</c:f>
              <c:strCache>
                <c:ptCount val="1"/>
                <c:pt idx="0">
                  <c:v>US 26+</c:v>
                </c:pt>
              </c:strCache>
            </c:strRef>
          </c:tx>
          <c:spPr>
            <a:ln w="38100" cap="rnd" cmpd="sng">
              <a:solidFill>
                <a:srgbClr val="00B050"/>
              </a:solidFill>
              <a:prstDash val="dash"/>
              <a:round/>
            </a:ln>
            <a:effectLst/>
          </c:spPr>
          <c:marker>
            <c:symbol val="none"/>
          </c:marker>
          <c:dLbls>
            <c:dLbl>
              <c:idx val="7"/>
              <c:layout>
                <c:manualLayout>
                  <c:x val="-2.0118341849352999E-2"/>
                  <c:y val="2.80243335216953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90C-4DFE-B7AF-B8BA835A86F2}"/>
                </c:ext>
              </c:extLst>
            </c:dLbl>
            <c:dLbl>
              <c:idx val="8"/>
              <c:layout>
                <c:manualLayout>
                  <c:x val="-1.78962389946857E-2"/>
                  <c:y val="3.93081266509143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90C-4DFE-B7AF-B8BA835A86F2}"/>
                </c:ext>
              </c:extLst>
            </c:dLbl>
            <c:dLbl>
              <c:idx val="9"/>
              <c:layout>
                <c:manualLayout>
                  <c:x val="-1.23046758468093E-3"/>
                  <c:y val="-1.43767164354752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Sheet1!$D$2:$D$11</c:f>
              <c:numCache>
                <c:formatCode>0.0</c:formatCode>
                <c:ptCount val="10"/>
                <c:pt idx="0">
                  <c:v>7.38</c:v>
                </c:pt>
                <c:pt idx="1">
                  <c:v>7.88</c:v>
                </c:pt>
                <c:pt idx="2">
                  <c:v>7.95</c:v>
                </c:pt>
                <c:pt idx="3">
                  <c:v>8.25</c:v>
                </c:pt>
                <c:pt idx="4">
                  <c:v>8.89</c:v>
                </c:pt>
                <c:pt idx="5">
                  <c:v>9.6300000000000008</c:v>
                </c:pt>
                <c:pt idx="6">
                  <c:v>10.25</c:v>
                </c:pt>
                <c:pt idx="7">
                  <c:v>10.73</c:v>
                </c:pt>
                <c:pt idx="8">
                  <c:v>11.61</c:v>
                </c:pt>
                <c:pt idx="9">
                  <c:v>12.73</c:v>
                </c:pt>
              </c:numCache>
            </c:numRef>
          </c:val>
          <c:smooth val="0"/>
          <c:extLst>
            <c:ext xmlns:c16="http://schemas.microsoft.com/office/drawing/2014/chart" uri="{C3380CC4-5D6E-409C-BE32-E72D297353CC}">
              <c16:uniqueId val="{00000003-BA9E-480B-A883-B1D323BDFB0D}"/>
            </c:ext>
          </c:extLst>
        </c:ser>
        <c:ser>
          <c:idx val="3"/>
          <c:order val="3"/>
          <c:tx>
            <c:strRef>
              <c:f>Sheet1!$E$1</c:f>
              <c:strCache>
                <c:ptCount val="1"/>
                <c:pt idx="0">
                  <c:v>CT 12-17</c:v>
                </c:pt>
              </c:strCache>
            </c:strRef>
          </c:tx>
          <c:spPr>
            <a:ln w="38100" cap="rnd" cmpd="sng">
              <a:solidFill>
                <a:srgbClr val="0070C0"/>
              </a:solidFill>
              <a:prstDash val="solid"/>
              <a:round/>
            </a:ln>
            <a:effectLst/>
          </c:spPr>
          <c:marker>
            <c:symbol val="none"/>
          </c:marker>
          <c:dLbls>
            <c:dLbl>
              <c:idx val="9"/>
              <c:layout>
                <c:manualLayout>
                  <c:x val="-9.0078275760164805E-3"/>
                  <c:y val="-2.6423595224061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Sheet1!$E$2:$E$11</c:f>
              <c:numCache>
                <c:formatCode>0.0</c:formatCode>
                <c:ptCount val="10"/>
                <c:pt idx="0">
                  <c:v>15.91</c:v>
                </c:pt>
                <c:pt idx="1">
                  <c:v>16.77</c:v>
                </c:pt>
                <c:pt idx="2">
                  <c:v>16.25</c:v>
                </c:pt>
                <c:pt idx="3">
                  <c:v>16.170000000000009</c:v>
                </c:pt>
                <c:pt idx="4">
                  <c:v>16.02</c:v>
                </c:pt>
                <c:pt idx="5">
                  <c:v>15.65</c:v>
                </c:pt>
                <c:pt idx="6">
                  <c:v>15.63</c:v>
                </c:pt>
                <c:pt idx="7">
                  <c:v>14.1</c:v>
                </c:pt>
                <c:pt idx="8">
                  <c:v>14.7</c:v>
                </c:pt>
                <c:pt idx="9">
                  <c:v>16.100000000000001</c:v>
                </c:pt>
              </c:numCache>
            </c:numRef>
          </c:val>
          <c:smooth val="0"/>
          <c:extLst>
            <c:ext xmlns:c16="http://schemas.microsoft.com/office/drawing/2014/chart" uri="{C3380CC4-5D6E-409C-BE32-E72D297353CC}">
              <c16:uniqueId val="{00000004-BA9E-480B-A883-B1D323BDFB0D}"/>
            </c:ext>
          </c:extLst>
        </c:ser>
        <c:ser>
          <c:idx val="4"/>
          <c:order val="4"/>
          <c:tx>
            <c:strRef>
              <c:f>Sheet1!$F$1</c:f>
              <c:strCache>
                <c:ptCount val="1"/>
                <c:pt idx="0">
                  <c:v>CT 18-25</c:v>
                </c:pt>
              </c:strCache>
            </c:strRef>
          </c:tx>
          <c:spPr>
            <a:ln w="38100" cap="rnd" cmpd="sng">
              <a:solidFill>
                <a:srgbClr val="FF0000"/>
              </a:solidFill>
              <a:prstDash val="solid"/>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Sheet1!$F$2:$F$11</c:f>
              <c:numCache>
                <c:formatCode>0.0</c:formatCode>
                <c:ptCount val="10"/>
                <c:pt idx="0">
                  <c:v>37.1</c:v>
                </c:pt>
                <c:pt idx="1">
                  <c:v>39.03</c:v>
                </c:pt>
                <c:pt idx="2">
                  <c:v>36.94</c:v>
                </c:pt>
                <c:pt idx="3">
                  <c:v>38.950000000000003</c:v>
                </c:pt>
                <c:pt idx="4">
                  <c:v>39.409999999999997</c:v>
                </c:pt>
                <c:pt idx="5">
                  <c:v>38.82</c:v>
                </c:pt>
                <c:pt idx="6">
                  <c:v>42.1</c:v>
                </c:pt>
                <c:pt idx="7">
                  <c:v>43.5</c:v>
                </c:pt>
                <c:pt idx="8">
                  <c:v>45.2</c:v>
                </c:pt>
                <c:pt idx="9">
                  <c:v>46.4</c:v>
                </c:pt>
              </c:numCache>
            </c:numRef>
          </c:val>
          <c:smooth val="0"/>
          <c:extLst>
            <c:ext xmlns:c16="http://schemas.microsoft.com/office/drawing/2014/chart" uri="{C3380CC4-5D6E-409C-BE32-E72D297353CC}">
              <c16:uniqueId val="{00000005-BA9E-480B-A883-B1D323BDFB0D}"/>
            </c:ext>
          </c:extLst>
        </c:ser>
        <c:ser>
          <c:idx val="5"/>
          <c:order val="5"/>
          <c:tx>
            <c:strRef>
              <c:f>Sheet1!$G$1</c:f>
              <c:strCache>
                <c:ptCount val="1"/>
                <c:pt idx="0">
                  <c:v>CT 26+</c:v>
                </c:pt>
              </c:strCache>
            </c:strRef>
          </c:tx>
          <c:spPr>
            <a:ln w="38100" cap="rnd" cmpd="sng">
              <a:solidFill>
                <a:srgbClr val="00B050"/>
              </a:solidFill>
              <a:prstDash val="solid"/>
              <a:round/>
            </a:ln>
            <a:effectLst/>
          </c:spPr>
          <c:marker>
            <c:symbol val="none"/>
          </c:marker>
          <c:dLbls>
            <c:dLbl>
              <c:idx val="5"/>
              <c:layout>
                <c:manualLayout>
                  <c:x val="-1.7611188456960799E-2"/>
                  <c:y val="-2.2000790399844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4EA-4FCB-8F52-96B03DE7BD0A}"/>
                </c:ext>
              </c:extLst>
            </c:dLbl>
            <c:dLbl>
              <c:idx val="6"/>
              <c:layout>
                <c:manualLayout>
                  <c:x val="-1.9837938040065301E-2"/>
                  <c:y val="-8.377962524504619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4EA-4FCB-8F52-96B03DE7BD0A}"/>
                </c:ext>
              </c:extLst>
            </c:dLbl>
            <c:dLbl>
              <c:idx val="7"/>
              <c:layout>
                <c:manualLayout>
                  <c:x val="-2.0118341849352999E-2"/>
                  <c:y val="3.58508227561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90C-4DFE-B7AF-B8BA835A86F2}"/>
                </c:ext>
              </c:extLst>
            </c:dLbl>
            <c:dLbl>
              <c:idx val="8"/>
              <c:layout>
                <c:manualLayout>
                  <c:x val="-1.78962389946857E-2"/>
                  <c:y val="3.639916904317210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90C-4DFE-B7AF-B8BA835A86F2}"/>
                </c:ext>
              </c:extLst>
            </c:dLbl>
            <c:dLbl>
              <c:idx val="9"/>
              <c:layout>
                <c:manualLayout>
                  <c:x val="-1.19416157347278E-4"/>
                  <c:y val="-1.99814140536942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0C-4DFE-B7AF-B8BA835A86F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Sheet1!$G$2:$G$11</c:f>
              <c:numCache>
                <c:formatCode>0.0</c:formatCode>
                <c:ptCount val="10"/>
                <c:pt idx="0">
                  <c:v>8.25</c:v>
                </c:pt>
                <c:pt idx="1">
                  <c:v>9.31</c:v>
                </c:pt>
                <c:pt idx="2">
                  <c:v>9.2299999999999986</c:v>
                </c:pt>
                <c:pt idx="3">
                  <c:v>9.36</c:v>
                </c:pt>
                <c:pt idx="4">
                  <c:v>9.7200000000000006</c:v>
                </c:pt>
                <c:pt idx="5">
                  <c:v>9.83</c:v>
                </c:pt>
                <c:pt idx="6">
                  <c:v>11.41</c:v>
                </c:pt>
                <c:pt idx="7">
                  <c:v>10.6</c:v>
                </c:pt>
                <c:pt idx="8">
                  <c:v>11.7</c:v>
                </c:pt>
                <c:pt idx="9">
                  <c:v>14.2</c:v>
                </c:pt>
              </c:numCache>
            </c:numRef>
          </c:val>
          <c:smooth val="0"/>
          <c:extLst>
            <c:ext xmlns:c16="http://schemas.microsoft.com/office/drawing/2014/chart" uri="{C3380CC4-5D6E-409C-BE32-E72D297353CC}">
              <c16:uniqueId val="{00000006-BA9E-480B-A883-B1D323BDFB0D}"/>
            </c:ext>
          </c:extLst>
        </c:ser>
        <c:dLbls>
          <c:showLegendKey val="0"/>
          <c:showVal val="0"/>
          <c:showCatName val="0"/>
          <c:showSerName val="0"/>
          <c:showPercent val="0"/>
          <c:showBubbleSize val="0"/>
        </c:dLbls>
        <c:smooth val="0"/>
        <c:axId val="2064656280"/>
        <c:axId val="-2140931672"/>
      </c:lineChart>
      <c:catAx>
        <c:axId val="2064656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0931672"/>
        <c:crosses val="autoZero"/>
        <c:auto val="1"/>
        <c:lblAlgn val="ctr"/>
        <c:lblOffset val="100"/>
        <c:noMultiLvlLbl val="0"/>
      </c:catAx>
      <c:valAx>
        <c:axId val="-214093167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064656280"/>
        <c:crosses val="autoZero"/>
        <c:crossBetween val="between"/>
        <c:majorUnit val="5"/>
      </c:valAx>
      <c:spPr>
        <a:noFill/>
        <a:ln>
          <a:noFill/>
        </a:ln>
        <a:effectLst/>
      </c:spPr>
    </c:plotArea>
    <c:legend>
      <c:legendPos val="b"/>
      <c:layout>
        <c:manualLayout>
          <c:xMode val="edge"/>
          <c:yMode val="edge"/>
          <c:x val="0.28531616936762999"/>
          <c:y val="0.887944535619553"/>
          <c:w val="0.41714609556407001"/>
          <c:h val="0.112055464380447"/>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2.41515754413613E-2"/>
          <c:w val="0.95272173009623795"/>
          <c:h val="0.78751271942767398"/>
        </c:manualLayout>
      </c:layout>
      <c:lineChart>
        <c:grouping val="standard"/>
        <c:varyColors val="0"/>
        <c:ser>
          <c:idx val="0"/>
          <c:order val="0"/>
          <c:tx>
            <c:strRef>
              <c:f>Sheet1!$B$1</c:f>
              <c:strCache>
                <c:ptCount val="1"/>
                <c:pt idx="0">
                  <c:v>12-17 Years</c:v>
                </c:pt>
              </c:strCache>
            </c:strRef>
          </c:tx>
          <c:spPr>
            <a:ln w="63500" cap="rnd">
              <a:solidFill>
                <a:srgbClr val="0070C0"/>
              </a:solidFill>
              <a:round/>
            </a:ln>
            <a:effectLst/>
          </c:spPr>
          <c:marker>
            <c:symbol val="none"/>
          </c:marker>
          <c:dLbls>
            <c:dLbl>
              <c:idx val="0"/>
              <c:layout>
                <c:manualLayout>
                  <c:x val="-3.9970575274362458E-2"/>
                  <c:y val="-1.65584727980753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61E-4CAE-93D9-43A772EB9097}"/>
                </c:ext>
              </c:extLst>
            </c:dLbl>
            <c:dLbl>
              <c:idx val="2"/>
              <c:layout>
                <c:manualLayout>
                  <c:x val="-1.9395096265614514E-2"/>
                  <c:y val="2.6450806169988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1E-4CAE-93D9-43A772EB9097}"/>
                </c:ext>
              </c:extLst>
            </c:dLbl>
            <c:dLbl>
              <c:idx val="3"/>
              <c:layout>
                <c:manualLayout>
                  <c:x val="-2.5892615952587628E-2"/>
                  <c:y val="2.6450806169988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61E-4CAE-93D9-43A772EB9097}"/>
                </c:ext>
              </c:extLst>
            </c:dLbl>
            <c:dLbl>
              <c:idx val="4"/>
              <c:layout>
                <c:manualLayout>
                  <c:x val="-2.1560936161272189E-2"/>
                  <c:y val="3.1510721342702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1E-4CAE-93D9-43A772EB9097}"/>
                </c:ext>
              </c:extLst>
            </c:dLbl>
            <c:dLbl>
              <c:idx val="6"/>
              <c:layout>
                <c:manualLayout>
                  <c:x val="-1.8312176317785752E-2"/>
                  <c:y val="2.89807637563456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1E-4CAE-93D9-43A772EB9097}"/>
                </c:ext>
              </c:extLst>
            </c:dLbl>
            <c:dLbl>
              <c:idx val="7"/>
              <c:layout>
                <c:manualLayout>
                  <c:x val="-2.1560936161272189E-2"/>
                  <c:y val="1.8860933410918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1E-4CAE-93D9-43A772EB9097}"/>
                </c:ext>
              </c:extLst>
            </c:dLbl>
            <c:dLbl>
              <c:idx val="8"/>
              <c:layout>
                <c:manualLayout>
                  <c:x val="-2.264385610910119E-2"/>
                  <c:y val="1.3801018238205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1E-4CAE-93D9-43A772EB90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Sheet1!$B$2:$B$10</c:f>
              <c:numCache>
                <c:formatCode>0.0</c:formatCode>
                <c:ptCount val="9"/>
                <c:pt idx="0">
                  <c:v>23.45</c:v>
                </c:pt>
                <c:pt idx="1">
                  <c:v>18.29</c:v>
                </c:pt>
                <c:pt idx="2">
                  <c:v>23.05</c:v>
                </c:pt>
                <c:pt idx="3">
                  <c:v>23.03</c:v>
                </c:pt>
                <c:pt idx="4">
                  <c:v>21.8</c:v>
                </c:pt>
                <c:pt idx="6">
                  <c:v>24.73</c:v>
                </c:pt>
                <c:pt idx="7">
                  <c:v>22.39</c:v>
                </c:pt>
                <c:pt idx="8">
                  <c:v>20.6</c:v>
                </c:pt>
              </c:numCache>
            </c:numRef>
          </c:val>
          <c:smooth val="0"/>
          <c:extLst>
            <c:ext xmlns:c16="http://schemas.microsoft.com/office/drawing/2014/chart" uri="{C3380CC4-5D6E-409C-BE32-E72D297353CC}">
              <c16:uniqueId val="{00000000-CF82-40C0-A0DF-C5373E04BE2C}"/>
            </c:ext>
          </c:extLst>
        </c:ser>
        <c:ser>
          <c:idx val="1"/>
          <c:order val="1"/>
          <c:tx>
            <c:strRef>
              <c:f>Sheet1!$C$1</c:f>
              <c:strCache>
                <c:ptCount val="1"/>
                <c:pt idx="0">
                  <c:v>18-25 Years</c:v>
                </c:pt>
              </c:strCache>
            </c:strRef>
          </c:tx>
          <c:spPr>
            <a:ln w="63500" cap="rnd">
              <a:solidFill>
                <a:srgbClr val="FF0000"/>
              </a:solidFill>
              <a:round/>
            </a:ln>
            <a:effectLst/>
          </c:spPr>
          <c:marker>
            <c:symbol val="none"/>
          </c:marker>
          <c:dLbls>
            <c:dLbl>
              <c:idx val="0"/>
              <c:layout>
                <c:manualLayout>
                  <c:x val="-1.93804765656452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82-40C0-A0DF-C5373E04BE2C}"/>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Sheet1!$C$2:$C$10</c:f>
              <c:numCache>
                <c:formatCode>0.0</c:formatCode>
                <c:ptCount val="9"/>
                <c:pt idx="0">
                  <c:v>15.41</c:v>
                </c:pt>
                <c:pt idx="1">
                  <c:v>13.26</c:v>
                </c:pt>
                <c:pt idx="2">
                  <c:v>12.35</c:v>
                </c:pt>
                <c:pt idx="3">
                  <c:v>12.27</c:v>
                </c:pt>
                <c:pt idx="4">
                  <c:v>11.72</c:v>
                </c:pt>
                <c:pt idx="6">
                  <c:v>11.29</c:v>
                </c:pt>
                <c:pt idx="7">
                  <c:v>10.42</c:v>
                </c:pt>
                <c:pt idx="8">
                  <c:v>9.25</c:v>
                </c:pt>
              </c:numCache>
            </c:numRef>
          </c:val>
          <c:smooth val="0"/>
          <c:extLst>
            <c:ext xmlns:c16="http://schemas.microsoft.com/office/drawing/2014/chart" uri="{C3380CC4-5D6E-409C-BE32-E72D297353CC}">
              <c16:uniqueId val="{00000003-CF82-40C0-A0DF-C5373E04BE2C}"/>
            </c:ext>
          </c:extLst>
        </c:ser>
        <c:ser>
          <c:idx val="2"/>
          <c:order val="2"/>
          <c:tx>
            <c:strRef>
              <c:f>Sheet1!$D$1</c:f>
              <c:strCache>
                <c:ptCount val="1"/>
                <c:pt idx="0">
                  <c:v>26 or Older </c:v>
                </c:pt>
              </c:strCache>
            </c:strRef>
          </c:tx>
          <c:spPr>
            <a:ln w="63500" cap="rnd">
              <a:solidFill>
                <a:srgbClr val="00B050"/>
              </a:solidFill>
              <a:round/>
            </a:ln>
            <a:effectLst/>
          </c:spPr>
          <c:marker>
            <c:symbol val="none"/>
          </c:marker>
          <c:dLbls>
            <c:dLbl>
              <c:idx val="1"/>
              <c:layout>
                <c:manualLayout>
                  <c:x val="-1.90298970008625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E4A-457A-9214-6BE5F14599A7}"/>
                </c:ext>
              </c:extLst>
            </c:dLbl>
            <c:dLbl>
              <c:idx val="6"/>
              <c:layout>
                <c:manualLayout>
                  <c:x val="-2.264385610910111E-2"/>
                  <c:y val="-4.69179638343559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1E-4CAE-93D9-43A772EB9097}"/>
                </c:ext>
              </c:extLst>
            </c:dLbl>
            <c:dLbl>
              <c:idx val="7"/>
              <c:layout>
                <c:manualLayout>
                  <c:x val="-2.1560936161272189E-2"/>
                  <c:y val="-5.45078365934260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1E-4CAE-93D9-43A772EB9097}"/>
                </c:ext>
              </c:extLst>
            </c:dLbl>
            <c:dLbl>
              <c:idx val="8"/>
              <c:layout>
                <c:manualLayout>
                  <c:x val="-1.9395096265614514E-2"/>
                  <c:y val="-6.46276669388529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1E-4CAE-93D9-43A772EB909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2009-2010</c:v>
                </c:pt>
                <c:pt idx="1">
                  <c:v>2010-2011</c:v>
                </c:pt>
                <c:pt idx="2">
                  <c:v>2011-2012</c:v>
                </c:pt>
                <c:pt idx="3">
                  <c:v>2012-2013</c:v>
                </c:pt>
                <c:pt idx="4">
                  <c:v>2013-2014</c:v>
                </c:pt>
                <c:pt idx="5">
                  <c:v>2014-2015</c:v>
                </c:pt>
                <c:pt idx="6">
                  <c:v>2015-2016</c:v>
                </c:pt>
                <c:pt idx="7">
                  <c:v>2016-2017</c:v>
                </c:pt>
                <c:pt idx="8">
                  <c:v>2017-2018</c:v>
                </c:pt>
              </c:strCache>
            </c:strRef>
          </c:cat>
          <c:val>
            <c:numRef>
              <c:f>Sheet1!$D$2:$D$10</c:f>
              <c:numCache>
                <c:formatCode>0.0</c:formatCode>
                <c:ptCount val="9"/>
                <c:pt idx="0">
                  <c:v>34.909999999999997</c:v>
                </c:pt>
                <c:pt idx="1">
                  <c:v>32.65</c:v>
                </c:pt>
                <c:pt idx="2">
                  <c:v>28.26</c:v>
                </c:pt>
                <c:pt idx="3">
                  <c:v>26.94</c:v>
                </c:pt>
                <c:pt idx="4">
                  <c:v>28.06</c:v>
                </c:pt>
                <c:pt idx="6">
                  <c:v>25.69</c:v>
                </c:pt>
                <c:pt idx="7">
                  <c:v>23.86</c:v>
                </c:pt>
                <c:pt idx="8">
                  <c:v>22.06</c:v>
                </c:pt>
              </c:numCache>
            </c:numRef>
          </c:val>
          <c:smooth val="0"/>
          <c:extLst>
            <c:ext xmlns:c16="http://schemas.microsoft.com/office/drawing/2014/chart" uri="{C3380CC4-5D6E-409C-BE32-E72D297353CC}">
              <c16:uniqueId val="{00000006-CF82-40C0-A0DF-C5373E04BE2C}"/>
            </c:ext>
          </c:extLst>
        </c:ser>
        <c:dLbls>
          <c:dLblPos val="t"/>
          <c:showLegendKey val="0"/>
          <c:showVal val="1"/>
          <c:showCatName val="0"/>
          <c:showSerName val="0"/>
          <c:showPercent val="0"/>
          <c:showBubbleSize val="0"/>
        </c:dLbls>
        <c:smooth val="0"/>
        <c:axId val="2146866952"/>
        <c:axId val="2147306680"/>
      </c:lineChart>
      <c:catAx>
        <c:axId val="2146866952"/>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7306680"/>
        <c:crosses val="autoZero"/>
        <c:auto val="1"/>
        <c:lblAlgn val="ctr"/>
        <c:lblOffset val="100"/>
        <c:noMultiLvlLbl val="0"/>
      </c:catAx>
      <c:valAx>
        <c:axId val="2147306680"/>
        <c:scaling>
          <c:orientation val="minMax"/>
          <c:max val="50"/>
        </c:scaling>
        <c:delete val="0"/>
        <c:axPos val="l"/>
        <c:majorGridlines>
          <c:spPr>
            <a:ln w="9525" cap="flat" cmpd="sng" algn="ctr">
              <a:solidFill>
                <a:schemeClr val="bg2"/>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6866952"/>
        <c:crosses val="autoZero"/>
        <c:crossBetween val="between"/>
      </c:valAx>
      <c:spPr>
        <a:noFill/>
        <a:ln>
          <a:noFill/>
        </a:ln>
        <a:effectLst/>
      </c:spPr>
    </c:plotArea>
    <c:legend>
      <c:legendPos val="b"/>
      <c:layout>
        <c:manualLayout>
          <c:xMode val="edge"/>
          <c:yMode val="edge"/>
          <c:x val="0.16943034185044401"/>
          <c:y val="0.89919080212511404"/>
          <c:w val="0.67099936655862602"/>
          <c:h val="9.8168090473109704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3.37022714407086E-2"/>
          <c:w val="0.95272173009623795"/>
          <c:h val="0.77796200346722"/>
        </c:manualLayout>
      </c:layout>
      <c:lineChart>
        <c:grouping val="standard"/>
        <c:varyColors val="0"/>
        <c:ser>
          <c:idx val="0"/>
          <c:order val="0"/>
          <c:tx>
            <c:strRef>
              <c:f>Sheet1!$B$1</c:f>
              <c:strCache>
                <c:ptCount val="1"/>
                <c:pt idx="0">
                  <c:v>Column1</c:v>
                </c:pt>
              </c:strCache>
            </c:strRef>
          </c:tx>
          <c:spPr>
            <a:ln w="571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Sheet1!$B$2:$B$10</c:f>
              <c:numCache>
                <c:formatCode>General</c:formatCode>
                <c:ptCount val="9"/>
              </c:numCache>
            </c:numRef>
          </c:val>
          <c:smooth val="0"/>
          <c:extLst>
            <c:ext xmlns:c16="http://schemas.microsoft.com/office/drawing/2014/chart" uri="{C3380CC4-5D6E-409C-BE32-E72D297353CC}">
              <c16:uniqueId val="{00000000-CF82-40C0-A0DF-C5373E04BE2C}"/>
            </c:ext>
          </c:extLst>
        </c:ser>
        <c:ser>
          <c:idx val="1"/>
          <c:order val="1"/>
          <c:tx>
            <c:strRef>
              <c:f>Sheet1!$C$1</c:f>
              <c:strCache>
                <c:ptCount val="1"/>
                <c:pt idx="0">
                  <c:v>Column2</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Sheet1!$C$2:$C$10</c:f>
              <c:numCache>
                <c:formatCode>General</c:formatCode>
                <c:ptCount val="9"/>
              </c:numCache>
            </c:numRef>
          </c:val>
          <c:smooth val="0"/>
          <c:extLst>
            <c:ext xmlns:c16="http://schemas.microsoft.com/office/drawing/2014/chart" uri="{C3380CC4-5D6E-409C-BE32-E72D297353CC}">
              <c16:uniqueId val="{00000003-CF82-40C0-A0DF-C5373E04BE2C}"/>
            </c:ext>
          </c:extLst>
        </c:ser>
        <c:ser>
          <c:idx val="2"/>
          <c:order val="2"/>
          <c:tx>
            <c:strRef>
              <c:f>Sheet1!$D$1</c:f>
              <c:strCache>
                <c:ptCount val="1"/>
                <c:pt idx="0">
                  <c:v>Column5</c:v>
                </c:pt>
              </c:strCache>
            </c:strRef>
          </c:tx>
          <c:spPr>
            <a:ln w="57150" cap="rnd">
              <a:solidFill>
                <a:srgbClr val="00B050"/>
              </a:solidFill>
              <a:round/>
            </a:ln>
            <a:effectLst/>
          </c:spPr>
          <c:marker>
            <c:symbol val="none"/>
          </c:marker>
          <c:dLbls>
            <c:dLbl>
              <c:idx val="0"/>
              <c:layout>
                <c:manualLayout>
                  <c:x val="-1.9029897000862599E-2"/>
                  <c:y val="-2.1934292991145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81-4BF7-9A61-456A3EDE34B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Sheet1!$D$2:$D$10</c:f>
              <c:numCache>
                <c:formatCode>General</c:formatCode>
                <c:ptCount val="9"/>
              </c:numCache>
            </c:numRef>
          </c:val>
          <c:smooth val="0"/>
          <c:extLst>
            <c:ext xmlns:c16="http://schemas.microsoft.com/office/drawing/2014/chart" uri="{C3380CC4-5D6E-409C-BE32-E72D297353CC}">
              <c16:uniqueId val="{00000006-CF82-40C0-A0DF-C5373E04BE2C}"/>
            </c:ext>
          </c:extLst>
        </c:ser>
        <c:ser>
          <c:idx val="3"/>
          <c:order val="3"/>
          <c:tx>
            <c:strRef>
              <c:f>Sheet1!$E$1</c:f>
              <c:strCache>
                <c:ptCount val="1"/>
                <c:pt idx="0">
                  <c:v>Ages 12-17</c:v>
                </c:pt>
              </c:strCache>
            </c:strRef>
          </c:tx>
          <c:spPr>
            <a:ln w="57150" cap="rnd">
              <a:solidFill>
                <a:srgbClr val="FFC000"/>
              </a:solidFill>
              <a:round/>
            </a:ln>
            <a:effectLst/>
          </c:spPr>
          <c:marker>
            <c:symbol val="none"/>
          </c:marker>
          <c:dLbls>
            <c:dLbl>
              <c:idx val="0"/>
              <c:layout>
                <c:manualLayout>
                  <c:x val="-2.0221384439046499E-2"/>
                  <c:y val="3.0887855044379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81-4BF7-9A61-456A3EDE34BE}"/>
                </c:ext>
              </c:extLst>
            </c:dLbl>
            <c:dLbl>
              <c:idx val="1"/>
              <c:layout>
                <c:manualLayout>
                  <c:x val="-1.7991874386928002E-2"/>
                  <c:y val="2.56056402408273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E4A-4682-968A-4E1B6F0B0A62}"/>
                </c:ext>
              </c:extLst>
            </c:dLbl>
            <c:dLbl>
              <c:idx val="2"/>
              <c:layout>
                <c:manualLayout>
                  <c:x val="-1.7707028490541898E-2"/>
                  <c:y val="2.56056402408273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82-40C0-A0DF-C5373E04BE2C}"/>
                </c:ext>
              </c:extLst>
            </c:dLbl>
            <c:dLbl>
              <c:idx val="3"/>
              <c:layout>
                <c:manualLayout>
                  <c:x val="-1.7153813247197499E-2"/>
                  <c:y val="2.8246747642603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82-40C0-A0DF-C5373E04BE2C}"/>
                </c:ext>
              </c:extLst>
            </c:dLbl>
            <c:dLbl>
              <c:idx val="4"/>
              <c:layout>
                <c:manualLayout>
                  <c:x val="-1.9898150770434001E-2"/>
                  <c:y val="2.56056402408273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F82-40C0-A0DF-C5373E04BE2C}"/>
                </c:ext>
              </c:extLst>
            </c:dLbl>
            <c:dLbl>
              <c:idx val="5"/>
              <c:layout>
                <c:manualLayout>
                  <c:x val="-1.9134018441485857E-2"/>
                  <c:y val="1.22861268862394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48B-4D1E-9197-104B4CA653B9}"/>
                </c:ext>
              </c:extLst>
            </c:dLbl>
            <c:dLbl>
              <c:idx val="6"/>
              <c:layout>
                <c:manualLayout>
                  <c:x val="-1.9134018441485857E-2"/>
                  <c:y val="1.228612688623942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8B-4D1E-9197-104B4CA653B9}"/>
                </c:ext>
              </c:extLst>
            </c:dLbl>
            <c:dLbl>
              <c:idx val="7"/>
              <c:layout>
                <c:manualLayout>
                  <c:x val="-2.022957958143197E-2"/>
                  <c:y val="1.4538379537912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8B-4D1E-9197-104B4CA653B9}"/>
                </c:ext>
              </c:extLst>
            </c:dLbl>
            <c:dLbl>
              <c:idx val="8"/>
              <c:layout>
                <c:manualLayout>
                  <c:x val="-2.2420701861323871E-2"/>
                  <c:y val="1.22861268862392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8B-4D1E-9197-104B4CA653B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Sheet1!$E$2:$E$10</c:f>
              <c:numCache>
                <c:formatCode>0.0</c:formatCode>
                <c:ptCount val="9"/>
                <c:pt idx="0">
                  <c:v>1</c:v>
                </c:pt>
                <c:pt idx="1">
                  <c:v>1.05</c:v>
                </c:pt>
                <c:pt idx="2">
                  <c:v>0.85</c:v>
                </c:pt>
                <c:pt idx="3">
                  <c:v>0.6</c:v>
                </c:pt>
                <c:pt idx="4">
                  <c:v>0.61</c:v>
                </c:pt>
                <c:pt idx="5">
                  <c:v>0.67</c:v>
                </c:pt>
                <c:pt idx="6">
                  <c:v>0.62</c:v>
                </c:pt>
                <c:pt idx="7">
                  <c:v>0.6</c:v>
                </c:pt>
                <c:pt idx="8">
                  <c:v>0.41</c:v>
                </c:pt>
              </c:numCache>
            </c:numRef>
          </c:val>
          <c:smooth val="0"/>
          <c:extLst>
            <c:ext xmlns:c16="http://schemas.microsoft.com/office/drawing/2014/chart" uri="{C3380CC4-5D6E-409C-BE32-E72D297353CC}">
              <c16:uniqueId val="{00000012-CF82-40C0-A0DF-C5373E04BE2C}"/>
            </c:ext>
          </c:extLst>
        </c:ser>
        <c:ser>
          <c:idx val="4"/>
          <c:order val="4"/>
          <c:tx>
            <c:strRef>
              <c:f>Sheet1!$F$1</c:f>
              <c:strCache>
                <c:ptCount val="1"/>
                <c:pt idx="0">
                  <c:v>Ages 18-25</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Sheet1!$F$2:$F$10</c:f>
              <c:numCache>
                <c:formatCode>0.0</c:formatCode>
                <c:ptCount val="9"/>
                <c:pt idx="0">
                  <c:v>5.0999999999999996</c:v>
                </c:pt>
                <c:pt idx="1">
                  <c:v>5.7</c:v>
                </c:pt>
                <c:pt idx="2">
                  <c:v>6.71</c:v>
                </c:pt>
                <c:pt idx="3">
                  <c:v>6.33</c:v>
                </c:pt>
                <c:pt idx="4">
                  <c:v>6.6599999999999957</c:v>
                </c:pt>
                <c:pt idx="5">
                  <c:v>7.6</c:v>
                </c:pt>
                <c:pt idx="6">
                  <c:v>9.07</c:v>
                </c:pt>
                <c:pt idx="7">
                  <c:v>8.36</c:v>
                </c:pt>
                <c:pt idx="8">
                  <c:v>6.17</c:v>
                </c:pt>
              </c:numCache>
            </c:numRef>
          </c:val>
          <c:smooth val="0"/>
          <c:extLst>
            <c:ext xmlns:c16="http://schemas.microsoft.com/office/drawing/2014/chart" uri="{C3380CC4-5D6E-409C-BE32-E72D297353CC}">
              <c16:uniqueId val="{00000000-9C3B-429A-A05F-9721D89F1BB1}"/>
            </c:ext>
          </c:extLst>
        </c:ser>
        <c:ser>
          <c:idx val="5"/>
          <c:order val="5"/>
          <c:tx>
            <c:strRef>
              <c:f>Sheet1!$G$1</c:f>
              <c:strCache>
                <c:ptCount val="1"/>
                <c:pt idx="0">
                  <c:v>Ages 26 or Older</c:v>
                </c:pt>
              </c:strCache>
            </c:strRef>
          </c:tx>
          <c:spPr>
            <a:ln w="57150" cap="rnd" cmpd="sng">
              <a:solidFill>
                <a:srgbClr val="00B05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2009-10</c:v>
                </c:pt>
                <c:pt idx="1">
                  <c:v>2010-11</c:v>
                </c:pt>
                <c:pt idx="2">
                  <c:v>2011-12</c:v>
                </c:pt>
                <c:pt idx="3">
                  <c:v>2012-13</c:v>
                </c:pt>
                <c:pt idx="4">
                  <c:v>2013-14</c:v>
                </c:pt>
                <c:pt idx="5">
                  <c:v>2014-15</c:v>
                </c:pt>
                <c:pt idx="6">
                  <c:v>2015-16</c:v>
                </c:pt>
                <c:pt idx="7">
                  <c:v>2016-17</c:v>
                </c:pt>
                <c:pt idx="8">
                  <c:v>2017-18</c:v>
                </c:pt>
              </c:strCache>
            </c:strRef>
          </c:cat>
          <c:val>
            <c:numRef>
              <c:f>Sheet1!$G$2:$G$10</c:f>
              <c:numCache>
                <c:formatCode>0.0</c:formatCode>
                <c:ptCount val="9"/>
                <c:pt idx="0">
                  <c:v>1.2</c:v>
                </c:pt>
                <c:pt idx="1">
                  <c:v>1.41</c:v>
                </c:pt>
                <c:pt idx="2">
                  <c:v>1.31</c:v>
                </c:pt>
                <c:pt idx="3">
                  <c:v>1.47</c:v>
                </c:pt>
                <c:pt idx="4">
                  <c:v>1.64</c:v>
                </c:pt>
                <c:pt idx="5">
                  <c:v>1.8</c:v>
                </c:pt>
                <c:pt idx="6">
                  <c:v>1.62</c:v>
                </c:pt>
                <c:pt idx="7">
                  <c:v>2.08</c:v>
                </c:pt>
                <c:pt idx="8">
                  <c:v>1.58</c:v>
                </c:pt>
              </c:numCache>
            </c:numRef>
          </c:val>
          <c:smooth val="0"/>
          <c:extLst>
            <c:ext xmlns:c16="http://schemas.microsoft.com/office/drawing/2014/chart" uri="{C3380CC4-5D6E-409C-BE32-E72D297353CC}">
              <c16:uniqueId val="{00000001-9C3B-429A-A05F-9721D89F1BB1}"/>
            </c:ext>
          </c:extLst>
        </c:ser>
        <c:dLbls>
          <c:dLblPos val="t"/>
          <c:showLegendKey val="0"/>
          <c:showVal val="1"/>
          <c:showCatName val="0"/>
          <c:showSerName val="0"/>
          <c:showPercent val="0"/>
          <c:showBubbleSize val="0"/>
        </c:dLbls>
        <c:smooth val="0"/>
        <c:axId val="-2141001640"/>
        <c:axId val="-2140998136"/>
      </c:lineChart>
      <c:catAx>
        <c:axId val="-2141001640"/>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Arial" panose="020B0604020202020204" pitchFamily="34" charset="0"/>
              </a:defRPr>
            </a:pPr>
            <a:endParaRPr lang="en-US"/>
          </a:p>
        </c:txPr>
        <c:crossAx val="-2140998136"/>
        <c:crosses val="autoZero"/>
        <c:auto val="1"/>
        <c:lblAlgn val="ctr"/>
        <c:lblOffset val="100"/>
        <c:noMultiLvlLbl val="0"/>
      </c:catAx>
      <c:valAx>
        <c:axId val="-2140998136"/>
        <c:scaling>
          <c:orientation val="minMax"/>
          <c:max val="25"/>
        </c:scaling>
        <c:delete val="0"/>
        <c:axPos val="l"/>
        <c:majorGridlines>
          <c:spPr>
            <a:ln w="9525" cap="flat" cmpd="sng" algn="ctr">
              <a:solidFill>
                <a:schemeClr val="accent3"/>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41001640"/>
        <c:crosses val="autoZero"/>
        <c:crossBetween val="between"/>
        <c:majorUnit val="5"/>
        <c:minorUnit val="1"/>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7929039210995845"/>
          <c:y val="0.2200695573649637"/>
          <c:w val="0.67099936655862602"/>
          <c:h val="9.8168090473109704E-2"/>
        </c:manualLayout>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36120652362998E-2"/>
          <c:y val="7.4463103616472695E-2"/>
          <c:w val="0.91557360082535899"/>
          <c:h val="0.76203464632853901"/>
        </c:manualLayout>
      </c:layout>
      <c:lineChart>
        <c:grouping val="standard"/>
        <c:varyColors val="0"/>
        <c:ser>
          <c:idx val="0"/>
          <c:order val="0"/>
          <c:tx>
            <c:strRef>
              <c:f>denominators!$S$12</c:f>
              <c:strCache>
                <c:ptCount val="1"/>
                <c:pt idx="0">
                  <c:v>Rural</c:v>
                </c:pt>
              </c:strCache>
            </c:strRef>
          </c:tx>
          <c:spPr>
            <a:ln w="38100" cap="rnd">
              <a:solidFill>
                <a:schemeClr val="accent6">
                  <a:lumMod val="7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denominators!$T$12:$AA$12</c:f>
              <c:numCache>
                <c:formatCode>0.0</c:formatCode>
                <c:ptCount val="8"/>
                <c:pt idx="0">
                  <c:v>3.5337952298181641</c:v>
                </c:pt>
                <c:pt idx="1">
                  <c:v>2.431868979742529</c:v>
                </c:pt>
                <c:pt idx="2">
                  <c:v>1.5525539512498061</c:v>
                </c:pt>
                <c:pt idx="3">
                  <c:v>2.004829411292981</c:v>
                </c:pt>
                <c:pt idx="4">
                  <c:v>4.028341621273225</c:v>
                </c:pt>
                <c:pt idx="5">
                  <c:v>7.1628908532122191</c:v>
                </c:pt>
                <c:pt idx="6">
                  <c:v>6.9633972393499306</c:v>
                </c:pt>
                <c:pt idx="7">
                  <c:v>8.7604029785370177</c:v>
                </c:pt>
              </c:numCache>
            </c:numRef>
          </c:val>
          <c:smooth val="0"/>
          <c:extLst>
            <c:ext xmlns:c16="http://schemas.microsoft.com/office/drawing/2014/chart" uri="{C3380CC4-5D6E-409C-BE32-E72D297353CC}">
              <c16:uniqueId val="{00000000-2638-4F55-A800-6286206577E7}"/>
            </c:ext>
          </c:extLst>
        </c:ser>
        <c:ser>
          <c:idx val="1"/>
          <c:order val="1"/>
          <c:tx>
            <c:strRef>
              <c:f>denominators!$S$13</c:f>
              <c:strCache>
                <c:ptCount val="1"/>
                <c:pt idx="0">
                  <c:v>Suburban</c:v>
                </c:pt>
              </c:strCache>
            </c:strRef>
          </c:tx>
          <c:spPr>
            <a:ln w="38100"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denominators!$T$13:$AA$13</c:f>
              <c:numCache>
                <c:formatCode>0.0</c:formatCode>
                <c:ptCount val="8"/>
                <c:pt idx="0">
                  <c:v>1.3975975298461949</c:v>
                </c:pt>
                <c:pt idx="1">
                  <c:v>1.6938816993021211</c:v>
                </c:pt>
                <c:pt idx="2">
                  <c:v>2.0909878423992598</c:v>
                </c:pt>
                <c:pt idx="3">
                  <c:v>2.3919630043055329</c:v>
                </c:pt>
                <c:pt idx="4">
                  <c:v>5.8025299030377244</c:v>
                </c:pt>
                <c:pt idx="5">
                  <c:v>5.4866126650971658</c:v>
                </c:pt>
                <c:pt idx="6">
                  <c:v>4.0037755603534109</c:v>
                </c:pt>
                <c:pt idx="7">
                  <c:v>7.0066072306184726</c:v>
                </c:pt>
              </c:numCache>
            </c:numRef>
          </c:val>
          <c:smooth val="0"/>
          <c:extLst>
            <c:ext xmlns:c16="http://schemas.microsoft.com/office/drawing/2014/chart" uri="{C3380CC4-5D6E-409C-BE32-E72D297353CC}">
              <c16:uniqueId val="{00000001-2638-4F55-A800-6286206577E7}"/>
            </c:ext>
          </c:extLst>
        </c:ser>
        <c:ser>
          <c:idx val="2"/>
          <c:order val="2"/>
          <c:tx>
            <c:strRef>
              <c:f>denominators!$S$14</c:f>
              <c:strCache>
                <c:ptCount val="1"/>
                <c:pt idx="0">
                  <c:v>Urban Core</c:v>
                </c:pt>
              </c:strCache>
            </c:strRef>
          </c:tx>
          <c:spPr>
            <a:ln w="38100" cap="rnd">
              <a:solidFill>
                <a:srgbClr val="FF0000"/>
              </a:solidFill>
              <a:round/>
            </a:ln>
            <a:effectLst/>
          </c:spPr>
          <c:marker>
            <c:symbol val="none"/>
          </c:marker>
          <c:dLbls>
            <c:dLbl>
              <c:idx val="7"/>
              <c:layout>
                <c:manualLayout>
                  <c:x val="-5.9180414554200304E-3"/>
                  <c:y val="-1.84041433310179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D1-44CE-A070-EC60FEF6C06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denominators!$T$14:$AA$14</c:f>
              <c:numCache>
                <c:formatCode>0.0</c:formatCode>
                <c:ptCount val="8"/>
                <c:pt idx="0">
                  <c:v>5.22164240234713</c:v>
                </c:pt>
                <c:pt idx="1">
                  <c:v>9.6239639965875678</c:v>
                </c:pt>
                <c:pt idx="2">
                  <c:v>7.0243303199500753</c:v>
                </c:pt>
                <c:pt idx="3">
                  <c:v>11.461393115959821</c:v>
                </c:pt>
                <c:pt idx="4">
                  <c:v>11.2039833456083</c:v>
                </c:pt>
                <c:pt idx="5">
                  <c:v>16.901759752151278</c:v>
                </c:pt>
                <c:pt idx="6">
                  <c:v>18.83083632038851</c:v>
                </c:pt>
                <c:pt idx="7">
                  <c:v>24.281867886816769</c:v>
                </c:pt>
              </c:numCache>
            </c:numRef>
          </c:val>
          <c:smooth val="0"/>
          <c:extLst>
            <c:ext xmlns:c16="http://schemas.microsoft.com/office/drawing/2014/chart" uri="{C3380CC4-5D6E-409C-BE32-E72D297353CC}">
              <c16:uniqueId val="{00000002-2638-4F55-A800-6286206577E7}"/>
            </c:ext>
          </c:extLst>
        </c:ser>
        <c:ser>
          <c:idx val="3"/>
          <c:order val="3"/>
          <c:tx>
            <c:strRef>
              <c:f>denominators!$S$15</c:f>
              <c:strCache>
                <c:ptCount val="1"/>
                <c:pt idx="0">
                  <c:v>Urban Periphery</c:v>
                </c:pt>
              </c:strCache>
            </c:strRef>
          </c:tx>
          <c:spPr>
            <a:ln w="38100" cap="rnd">
              <a:solidFill>
                <a:srgbClr val="7030A0"/>
              </a:solidFill>
              <a:round/>
            </a:ln>
            <a:effectLst/>
          </c:spPr>
          <c:marker>
            <c:symbol val="none"/>
          </c:marker>
          <c:dLbls>
            <c:dLbl>
              <c:idx val="4"/>
              <c:layout>
                <c:manualLayout>
                  <c:x val="-1.8170375213398999E-2"/>
                  <c:y val="-2.835811296177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3D1-44CE-A070-EC60FEF6C064}"/>
                </c:ext>
              </c:extLst>
            </c:dLbl>
            <c:dLbl>
              <c:idx val="7"/>
              <c:layout>
                <c:manualLayout>
                  <c:x val="-8.0550497290317203E-3"/>
                  <c:y val="-2.3756376077852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D1-44CE-A070-EC60FEF6C064}"/>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denominators!$T$15:$AA$15</c:f>
              <c:numCache>
                <c:formatCode>0.0</c:formatCode>
                <c:ptCount val="8"/>
                <c:pt idx="0">
                  <c:v>2.950309971669459</c:v>
                </c:pt>
                <c:pt idx="1">
                  <c:v>3.7733115185616741</c:v>
                </c:pt>
                <c:pt idx="2">
                  <c:v>3.3928361395858002</c:v>
                </c:pt>
                <c:pt idx="3">
                  <c:v>4.2288406935298761</c:v>
                </c:pt>
                <c:pt idx="4">
                  <c:v>7.6481777648541263</c:v>
                </c:pt>
                <c:pt idx="5">
                  <c:v>8.7487612206633631</c:v>
                </c:pt>
                <c:pt idx="6">
                  <c:v>9.3921534617281104</c:v>
                </c:pt>
                <c:pt idx="7">
                  <c:v>10.6797874040618</c:v>
                </c:pt>
              </c:numCache>
            </c:numRef>
          </c:val>
          <c:smooth val="0"/>
          <c:extLst>
            <c:ext xmlns:c16="http://schemas.microsoft.com/office/drawing/2014/chart" uri="{C3380CC4-5D6E-409C-BE32-E72D297353CC}">
              <c16:uniqueId val="{00000003-2638-4F55-A800-6286206577E7}"/>
            </c:ext>
          </c:extLst>
        </c:ser>
        <c:ser>
          <c:idx val="4"/>
          <c:order val="4"/>
          <c:tx>
            <c:strRef>
              <c:f>denominators!$S$16</c:f>
              <c:strCache>
                <c:ptCount val="1"/>
                <c:pt idx="0">
                  <c:v>Wealthy</c:v>
                </c:pt>
              </c:strCache>
            </c:strRef>
          </c:tx>
          <c:spPr>
            <a:ln w="38100" cap="rnd">
              <a:solidFill>
                <a:srgbClr val="1830A8"/>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denominators!$T$1:$AA$1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denominators!$T$16:$AA$16</c:f>
              <c:numCache>
                <c:formatCode>0.0</c:formatCode>
                <c:ptCount val="8"/>
                <c:pt idx="0">
                  <c:v>0</c:v>
                </c:pt>
                <c:pt idx="1">
                  <c:v>0</c:v>
                </c:pt>
                <c:pt idx="2">
                  <c:v>0.49257444031229197</c:v>
                </c:pt>
                <c:pt idx="3">
                  <c:v>0.49110124543275802</c:v>
                </c:pt>
                <c:pt idx="4">
                  <c:v>0.98740564104842699</c:v>
                </c:pt>
                <c:pt idx="5">
                  <c:v>0.49093970769449802</c:v>
                </c:pt>
                <c:pt idx="6">
                  <c:v>1.47942125040684</c:v>
                </c:pt>
                <c:pt idx="7">
                  <c:v>0.98628083360456098</c:v>
                </c:pt>
              </c:numCache>
            </c:numRef>
          </c:val>
          <c:smooth val="0"/>
          <c:extLst>
            <c:ext xmlns:c16="http://schemas.microsoft.com/office/drawing/2014/chart" uri="{C3380CC4-5D6E-409C-BE32-E72D297353CC}">
              <c16:uniqueId val="{00000004-2638-4F55-A800-6286206577E7}"/>
            </c:ext>
          </c:extLst>
        </c:ser>
        <c:dLbls>
          <c:showLegendKey val="0"/>
          <c:showVal val="0"/>
          <c:showCatName val="0"/>
          <c:showSerName val="0"/>
          <c:showPercent val="0"/>
          <c:showBubbleSize val="0"/>
        </c:dLbls>
        <c:smooth val="0"/>
        <c:axId val="-2140752872"/>
        <c:axId val="-2140342728"/>
      </c:lineChart>
      <c:catAx>
        <c:axId val="-2140752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0342728"/>
        <c:crosses val="autoZero"/>
        <c:auto val="1"/>
        <c:lblAlgn val="ctr"/>
        <c:lblOffset val="100"/>
        <c:noMultiLvlLbl val="0"/>
      </c:catAx>
      <c:valAx>
        <c:axId val="-2140342728"/>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140752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2.41515754413613E-2"/>
          <c:w val="0.95600640409067295"/>
          <c:h val="0.78751271942767398"/>
        </c:manualLayout>
      </c:layout>
      <c:lineChart>
        <c:grouping val="standard"/>
        <c:varyColors val="0"/>
        <c:ser>
          <c:idx val="0"/>
          <c:order val="0"/>
          <c:tx>
            <c:strRef>
              <c:f>Sheet1!#REF!</c:f>
              <c:strCache>
                <c:ptCount val="1"/>
                <c:pt idx="0">
                  <c:v>#REF!</c:v>
                </c:pt>
              </c:strCache>
            </c:strRef>
          </c:tx>
          <c:spPr>
            <a:ln w="57150" cap="rnd">
              <a:solidFill>
                <a:schemeClr val="accent1"/>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0-CF82-40C0-A0DF-C5373E04BE2C}"/>
            </c:ext>
          </c:extLst>
        </c:ser>
        <c:ser>
          <c:idx val="1"/>
          <c:order val="1"/>
          <c:tx>
            <c:strRef>
              <c:f>Sheet1!#REF!</c:f>
              <c:strCache>
                <c:ptCount val="1"/>
                <c:pt idx="0">
                  <c:v>#REF!</c:v>
                </c:pt>
              </c:strCache>
            </c:strRef>
          </c:tx>
          <c:spPr>
            <a:ln w="57150" cap="rnd">
              <a:solidFill>
                <a:srgbClr val="FF0000"/>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3-CF82-40C0-A0DF-C5373E04BE2C}"/>
            </c:ext>
          </c:extLst>
        </c:ser>
        <c:ser>
          <c:idx val="2"/>
          <c:order val="2"/>
          <c:tx>
            <c:strRef>
              <c:f>Sheet1!#REF!</c:f>
              <c:strCache>
                <c:ptCount val="1"/>
                <c:pt idx="0">
                  <c:v>#REF!</c:v>
                </c:pt>
              </c:strCache>
            </c:strRef>
          </c:tx>
          <c:spPr>
            <a:ln w="57150" cap="rnd">
              <a:solidFill>
                <a:srgbClr val="00B050"/>
              </a:solidFill>
              <a:round/>
            </a:ln>
            <a:effectLst/>
          </c:spPr>
          <c:marker>
            <c:symbol val="none"/>
          </c:marker>
          <c:dLbls>
            <c:delete val="1"/>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6-CF82-40C0-A0DF-C5373E04BE2C}"/>
            </c:ext>
          </c:extLst>
        </c:ser>
        <c:ser>
          <c:idx val="3"/>
          <c:order val="3"/>
          <c:tx>
            <c:strRef>
              <c:f>Sheet1!$B$1</c:f>
              <c:strCache>
                <c:ptCount val="1"/>
                <c:pt idx="0">
                  <c:v>Ages 12-17</c:v>
                </c:pt>
              </c:strCache>
            </c:strRef>
          </c:tx>
          <c:spPr>
            <a:ln w="57150" cap="rnd">
              <a:solidFill>
                <a:srgbClr val="FFC000"/>
              </a:solidFill>
              <a:round/>
            </a:ln>
            <a:effectLst/>
          </c:spPr>
          <c:marker>
            <c:symbol val="none"/>
          </c:marker>
          <c:dLbls>
            <c:dLbl>
              <c:idx val="1"/>
              <c:layout>
                <c:manualLayout>
                  <c:x val="-1.7928901187545102E-2"/>
                  <c:y val="-2.90330253514755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F82-40C0-A0DF-C5373E04BE2C}"/>
                </c:ext>
              </c:extLst>
            </c:dLbl>
            <c:dLbl>
              <c:idx val="2"/>
              <c:layout>
                <c:manualLayout>
                  <c:x val="-2.0221384439046398E-2"/>
                  <c:y val="-3.3489956308038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82-40C0-A0DF-C5373E04BE2C}"/>
                </c:ext>
              </c:extLst>
            </c:dLbl>
            <c:dLbl>
              <c:idx val="3"/>
              <c:layout>
                <c:manualLayout>
                  <c:x val="-1.79932498587651E-2"/>
                  <c:y val="-5.36286394684490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82-40C0-A0DF-C5373E04BE2C}"/>
                </c:ext>
              </c:extLst>
            </c:dLbl>
            <c:dLbl>
              <c:idx val="4"/>
              <c:layout>
                <c:manualLayout>
                  <c:x val="-1.9898150770434001E-2"/>
                  <c:y val="-3.38200343530724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F82-40C0-A0DF-C5373E04BE2C}"/>
                </c:ext>
              </c:extLst>
            </c:dLbl>
            <c:dLbl>
              <c:idx val="5"/>
              <c:layout>
                <c:manualLayout>
                  <c:x val="-1.7153813247197499E-2"/>
                  <c:y val="2.82467476426036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F82-40C0-A0DF-C5373E04BE2C}"/>
                </c:ext>
              </c:extLst>
            </c:dLbl>
            <c:dLbl>
              <c:idx val="6"/>
              <c:layout>
                <c:manualLayout>
                  <c:x val="-1.99720795812161E-2"/>
                  <c:y val="2.71129966524275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627-4805-ACDA-BBE83304C775}"/>
                </c:ext>
              </c:extLst>
            </c:dLbl>
            <c:dLbl>
              <c:idx val="7"/>
              <c:layout>
                <c:manualLayout>
                  <c:x val="-1.8876518441270099E-2"/>
                  <c:y val="3.20651421597202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627-4805-ACDA-BBE83304C775}"/>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2060"/>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Sheet1!$B$2:$B$9</c:f>
              <c:numCache>
                <c:formatCode>0.0</c:formatCode>
                <c:ptCount val="8"/>
                <c:pt idx="0">
                  <c:v>5</c:v>
                </c:pt>
                <c:pt idx="1">
                  <c:v>4.7</c:v>
                </c:pt>
                <c:pt idx="2">
                  <c:v>4.53</c:v>
                </c:pt>
                <c:pt idx="3">
                  <c:v>3.86</c:v>
                </c:pt>
                <c:pt idx="4">
                  <c:v>4.08</c:v>
                </c:pt>
                <c:pt idx="5">
                  <c:v>3.44</c:v>
                </c:pt>
                <c:pt idx="6">
                  <c:v>3.23</c:v>
                </c:pt>
                <c:pt idx="7">
                  <c:v>2.34</c:v>
                </c:pt>
              </c:numCache>
            </c:numRef>
          </c:val>
          <c:smooth val="0"/>
          <c:extLst>
            <c:ext xmlns:c16="http://schemas.microsoft.com/office/drawing/2014/chart" uri="{C3380CC4-5D6E-409C-BE32-E72D297353CC}">
              <c16:uniqueId val="{00000012-CF82-40C0-A0DF-C5373E04BE2C}"/>
            </c:ext>
          </c:extLst>
        </c:ser>
        <c:ser>
          <c:idx val="4"/>
          <c:order val="4"/>
          <c:tx>
            <c:strRef>
              <c:f>Sheet1!$C$1</c:f>
              <c:strCache>
                <c:ptCount val="1"/>
                <c:pt idx="0">
                  <c:v>Ages 18-25</c:v>
                </c:pt>
              </c:strCache>
            </c:strRef>
          </c:tx>
          <c:spPr>
            <a:ln w="635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Sheet1!$C$2:$C$9</c:f>
              <c:numCache>
                <c:formatCode>0.0</c:formatCode>
                <c:ptCount val="8"/>
                <c:pt idx="0">
                  <c:v>11.08</c:v>
                </c:pt>
                <c:pt idx="1">
                  <c:v>10.73</c:v>
                </c:pt>
                <c:pt idx="2">
                  <c:v>9.2100000000000009</c:v>
                </c:pt>
                <c:pt idx="3">
                  <c:v>8.52</c:v>
                </c:pt>
                <c:pt idx="4">
                  <c:v>8.5500000000000007</c:v>
                </c:pt>
                <c:pt idx="5">
                  <c:v>7.18</c:v>
                </c:pt>
                <c:pt idx="6">
                  <c:v>7.52</c:v>
                </c:pt>
                <c:pt idx="7">
                  <c:v>7.04</c:v>
                </c:pt>
              </c:numCache>
            </c:numRef>
          </c:val>
          <c:smooth val="0"/>
          <c:extLst>
            <c:ext xmlns:c16="http://schemas.microsoft.com/office/drawing/2014/chart" uri="{C3380CC4-5D6E-409C-BE32-E72D297353CC}">
              <c16:uniqueId val="{00000000-9C3B-429A-A05F-9721D89F1BB1}"/>
            </c:ext>
          </c:extLst>
        </c:ser>
        <c:ser>
          <c:idx val="5"/>
          <c:order val="5"/>
          <c:tx>
            <c:strRef>
              <c:f>Sheet1!$D$1</c:f>
              <c:strCache>
                <c:ptCount val="1"/>
                <c:pt idx="0">
                  <c:v>Ages 26 or Older</c:v>
                </c:pt>
              </c:strCache>
            </c:strRef>
          </c:tx>
          <c:spPr>
            <a:ln w="57150" cap="rnd" cmpd="sng">
              <a:solidFill>
                <a:srgbClr val="00B050"/>
              </a:solidFill>
              <a:round/>
            </a:ln>
            <a:effectLst/>
          </c:spPr>
          <c:marker>
            <c:symbol val="none"/>
          </c:marker>
          <c:dLbls>
            <c:dLbl>
              <c:idx val="0"/>
              <c:layout>
                <c:manualLayout>
                  <c:x val="-4.3888935873830699E-2"/>
                  <c:y val="-3.4017698768142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D9-4313-9364-05C3C87BFA78}"/>
                </c:ext>
              </c:extLst>
            </c:dLbl>
            <c:dLbl>
              <c:idx val="1"/>
              <c:layout>
                <c:manualLayout>
                  <c:x val="-2.0897871876798899E-2"/>
                  <c:y val="3.3909913844366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BD9-4313-9364-05C3C87BFA78}"/>
                </c:ext>
              </c:extLst>
            </c:dLbl>
            <c:dLbl>
              <c:idx val="2"/>
              <c:layout>
                <c:manualLayout>
                  <c:x val="-2.3088994156690901E-2"/>
                  <c:y val="3.3909816361186999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3.2275231182810074E-2"/>
                      <c:h val="4.7292989594645431E-2"/>
                    </c:manualLayout>
                  </c15:layout>
                </c:ext>
                <c:ext xmlns:c16="http://schemas.microsoft.com/office/drawing/2014/chart" uri="{C3380CC4-5D6E-409C-BE32-E72D297353CC}">
                  <c16:uniqueId val="{00000002-2BD9-4313-9364-05C3C87BFA78}"/>
                </c:ext>
              </c:extLst>
            </c:dLbl>
            <c:dLbl>
              <c:idx val="3"/>
              <c:layout>
                <c:manualLayout>
                  <c:x val="-1.7611188456960799E-2"/>
                  <c:y val="3.143384109071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BD9-4313-9364-05C3C87BFA78}"/>
                </c:ext>
              </c:extLst>
            </c:dLbl>
            <c:dLbl>
              <c:idx val="4"/>
              <c:layout>
                <c:manualLayout>
                  <c:x val="-1.8706749596906901E-2"/>
                  <c:y val="3.39099138443662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BD9-4313-9364-05C3C87BFA78}"/>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rgbClr val="002060"/>
                      </a:solidFill>
                      <a:round/>
                    </a:ln>
                    <a:effectLst/>
                  </c:spPr>
                </c15:leaderLines>
              </c:ext>
            </c:extLst>
          </c:dLbls>
          <c:cat>
            <c:strRef>
              <c:f>Sheet1!$A$2:$A$9</c:f>
              <c:strCache>
                <c:ptCount val="8"/>
                <c:pt idx="0">
                  <c:v>2009-10</c:v>
                </c:pt>
                <c:pt idx="1">
                  <c:v>2010-11</c:v>
                </c:pt>
                <c:pt idx="2">
                  <c:v>2011-12</c:v>
                </c:pt>
                <c:pt idx="3">
                  <c:v>2012-13</c:v>
                </c:pt>
                <c:pt idx="4">
                  <c:v>2013-14</c:v>
                </c:pt>
                <c:pt idx="5">
                  <c:v>2015-16</c:v>
                </c:pt>
                <c:pt idx="6">
                  <c:v>2016-17</c:v>
                </c:pt>
                <c:pt idx="7">
                  <c:v>2017-18</c:v>
                </c:pt>
              </c:strCache>
            </c:strRef>
          </c:cat>
          <c:val>
            <c:numRef>
              <c:f>Sheet1!$D$2:$D$9</c:f>
              <c:numCache>
                <c:formatCode>0.0</c:formatCode>
                <c:ptCount val="8"/>
                <c:pt idx="0">
                  <c:v>2.88</c:v>
                </c:pt>
                <c:pt idx="1">
                  <c:v>3.32</c:v>
                </c:pt>
                <c:pt idx="2">
                  <c:v>3</c:v>
                </c:pt>
                <c:pt idx="3">
                  <c:v>3.52</c:v>
                </c:pt>
                <c:pt idx="4">
                  <c:v>2.94</c:v>
                </c:pt>
                <c:pt idx="5">
                  <c:v>4.05</c:v>
                </c:pt>
                <c:pt idx="6">
                  <c:v>3.79</c:v>
                </c:pt>
                <c:pt idx="7">
                  <c:v>3.35</c:v>
                </c:pt>
              </c:numCache>
            </c:numRef>
          </c:val>
          <c:smooth val="0"/>
          <c:extLst>
            <c:ext xmlns:c16="http://schemas.microsoft.com/office/drawing/2014/chart" uri="{C3380CC4-5D6E-409C-BE32-E72D297353CC}">
              <c16:uniqueId val="{00000001-9C3B-429A-A05F-9721D89F1BB1}"/>
            </c:ext>
          </c:extLst>
        </c:ser>
        <c:dLbls>
          <c:dLblPos val="t"/>
          <c:showLegendKey val="0"/>
          <c:showVal val="1"/>
          <c:showCatName val="0"/>
          <c:showSerName val="0"/>
          <c:showPercent val="0"/>
          <c:showBubbleSize val="0"/>
        </c:dLbls>
        <c:smooth val="0"/>
        <c:axId val="2137709784"/>
        <c:axId val="2100362040"/>
      </c:lineChart>
      <c:catAx>
        <c:axId val="2137709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00362040"/>
        <c:crosses val="autoZero"/>
        <c:auto val="1"/>
        <c:lblAlgn val="ctr"/>
        <c:lblOffset val="100"/>
        <c:noMultiLvlLbl val="0"/>
      </c:catAx>
      <c:valAx>
        <c:axId val="2100362040"/>
        <c:scaling>
          <c:orientation val="minMax"/>
          <c:max val="25"/>
        </c:scaling>
        <c:delete val="0"/>
        <c:axPos val="l"/>
        <c:majorGridlines>
          <c:spPr>
            <a:ln w="9525" cap="flat" cmpd="sng" algn="ctr">
              <a:solidFill>
                <a:schemeClr val="bg2">
                  <a:lumMod val="9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37709784"/>
        <c:crosses val="autoZero"/>
        <c:crossBetween val="between"/>
        <c:majorUnit val="5"/>
      </c:valAx>
      <c:spPr>
        <a:noFill/>
        <a:ln>
          <a:noFill/>
        </a:ln>
        <a:effectLst/>
      </c:spPr>
    </c:plotArea>
    <c:legend>
      <c:legendPos val="b"/>
      <c:legendEntry>
        <c:idx val="0"/>
        <c:delete val="1"/>
      </c:legendEntry>
      <c:legendEntry>
        <c:idx val="1"/>
        <c:delete val="1"/>
      </c:legendEntry>
      <c:legendEntry>
        <c:idx val="2"/>
        <c:delete val="1"/>
      </c:legendEntry>
      <c:layout>
        <c:manualLayout>
          <c:xMode val="edge"/>
          <c:yMode val="edge"/>
          <c:x val="0.17614335700598502"/>
          <c:y val="0.10580251475785743"/>
          <c:w val="0.66416306504536204"/>
          <c:h val="0.10345030527666201"/>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'YRBS Trends'!$B$15</c:f>
              <c:strCache>
                <c:ptCount val="1"/>
                <c:pt idx="0">
                  <c:v>US</c:v>
                </c:pt>
              </c:strCache>
            </c:strRef>
          </c:tx>
          <c:spPr>
            <a:ln w="3810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'YRBS Trends'!$A$16:$A$21</c:f>
              <c:numCache>
                <c:formatCode>General</c:formatCode>
                <c:ptCount val="6"/>
                <c:pt idx="0">
                  <c:v>2009</c:v>
                </c:pt>
                <c:pt idx="1">
                  <c:v>2011</c:v>
                </c:pt>
                <c:pt idx="2">
                  <c:v>2013</c:v>
                </c:pt>
                <c:pt idx="3">
                  <c:v>2015</c:v>
                </c:pt>
                <c:pt idx="4">
                  <c:v>2017</c:v>
                </c:pt>
                <c:pt idx="5">
                  <c:v>2019</c:v>
                </c:pt>
              </c:numCache>
            </c:numRef>
          </c:cat>
          <c:val>
            <c:numRef>
              <c:f>'YRBS Trends'!$B$16:$B$21</c:f>
              <c:numCache>
                <c:formatCode>General</c:formatCode>
                <c:ptCount val="6"/>
                <c:pt idx="0">
                  <c:v>20.2</c:v>
                </c:pt>
                <c:pt idx="1">
                  <c:v>20.7</c:v>
                </c:pt>
                <c:pt idx="2">
                  <c:v>17.8</c:v>
                </c:pt>
                <c:pt idx="3">
                  <c:v>16.8</c:v>
                </c:pt>
                <c:pt idx="4">
                  <c:v>14</c:v>
                </c:pt>
              </c:numCache>
            </c:numRef>
          </c:val>
          <c:smooth val="0"/>
          <c:extLst>
            <c:ext xmlns:c16="http://schemas.microsoft.com/office/drawing/2014/chart" uri="{C3380CC4-5D6E-409C-BE32-E72D297353CC}">
              <c16:uniqueId val="{00000000-270F-4DC4-9F26-55CB1F91DA5F}"/>
            </c:ext>
          </c:extLst>
        </c:ser>
        <c:ser>
          <c:idx val="1"/>
          <c:order val="1"/>
          <c:tx>
            <c:strRef>
              <c:f>'YRBS Trends'!$C$15</c:f>
              <c:strCache>
                <c:ptCount val="1"/>
                <c:pt idx="0">
                  <c:v>Connecticut</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C00000"/>
                    </a:solidFill>
                    <a:latin typeface="+mn-lt"/>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'YRBS Trends'!$A$16:$A$21</c:f>
              <c:numCache>
                <c:formatCode>General</c:formatCode>
                <c:ptCount val="6"/>
                <c:pt idx="0">
                  <c:v>2009</c:v>
                </c:pt>
                <c:pt idx="1">
                  <c:v>2011</c:v>
                </c:pt>
                <c:pt idx="2">
                  <c:v>2013</c:v>
                </c:pt>
                <c:pt idx="3">
                  <c:v>2015</c:v>
                </c:pt>
                <c:pt idx="4">
                  <c:v>2017</c:v>
                </c:pt>
                <c:pt idx="5">
                  <c:v>2019</c:v>
                </c:pt>
              </c:numCache>
            </c:numRef>
          </c:cat>
          <c:val>
            <c:numRef>
              <c:f>'YRBS Trends'!$C$16:$C$21</c:f>
              <c:numCache>
                <c:formatCode>General</c:formatCode>
                <c:ptCount val="6"/>
                <c:pt idx="0">
                  <c:v>9.6</c:v>
                </c:pt>
                <c:pt idx="1">
                  <c:v>9.6</c:v>
                </c:pt>
                <c:pt idx="2">
                  <c:v>11.1</c:v>
                </c:pt>
                <c:pt idx="3">
                  <c:v>12</c:v>
                </c:pt>
                <c:pt idx="4">
                  <c:v>10.1</c:v>
                </c:pt>
                <c:pt idx="5">
                  <c:v>10.1</c:v>
                </c:pt>
              </c:numCache>
            </c:numRef>
          </c:val>
          <c:smooth val="0"/>
          <c:extLst>
            <c:ext xmlns:c16="http://schemas.microsoft.com/office/drawing/2014/chart" uri="{C3380CC4-5D6E-409C-BE32-E72D297353CC}">
              <c16:uniqueId val="{00000001-270F-4DC4-9F26-55CB1F91DA5F}"/>
            </c:ext>
          </c:extLst>
        </c:ser>
        <c:dLbls>
          <c:dLblPos val="t"/>
          <c:showLegendKey val="0"/>
          <c:showVal val="1"/>
          <c:showCatName val="0"/>
          <c:showSerName val="0"/>
          <c:showPercent val="0"/>
          <c:showBubbleSize val="0"/>
        </c:dLbls>
        <c:smooth val="0"/>
        <c:axId val="-2145831064"/>
        <c:axId val="2143161544"/>
      </c:lineChart>
      <c:catAx>
        <c:axId val="-2145831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Arial" panose="020B0604020202020204" pitchFamily="34" charset="0"/>
              </a:defRPr>
            </a:pPr>
            <a:endParaRPr lang="en-US"/>
          </a:p>
        </c:txPr>
        <c:crossAx val="2143161544"/>
        <c:crosses val="autoZero"/>
        <c:auto val="1"/>
        <c:lblAlgn val="ctr"/>
        <c:lblOffset val="100"/>
        <c:noMultiLvlLbl val="0"/>
      </c:catAx>
      <c:valAx>
        <c:axId val="2143161544"/>
        <c:scaling>
          <c:orientation val="minMax"/>
          <c:max val="25"/>
        </c:scaling>
        <c:delete val="0"/>
        <c:axPos val="l"/>
        <c:majorGridlines>
          <c:spPr>
            <a:ln w="9525" cap="flat" cmpd="sng" algn="ctr">
              <a:solidFill>
                <a:srgbClr val="E7E6E6">
                  <a:lumMod val="75000"/>
                </a:srgb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Arial" panose="020B0604020202020204" pitchFamily="34" charset="0"/>
              </a:defRPr>
            </a:pPr>
            <a:endParaRPr lang="en-US"/>
          </a:p>
        </c:txPr>
        <c:crossAx val="-2145831064"/>
        <c:crosses val="autoZero"/>
        <c:crossBetween val="between"/>
      </c:valAx>
      <c:spPr>
        <a:noFill/>
        <a:ln w="25400">
          <a:noFill/>
        </a:ln>
        <a:effectLst>
          <a:outerShdw dist="50800" dir="5400000" sx="97000" sy="97000" algn="ctr" rotWithShape="0">
            <a:srgbClr val="002060"/>
          </a:outerShdw>
        </a:effectLst>
      </c:spPr>
    </c:plotArea>
    <c:legend>
      <c:legendPos val="b"/>
      <c:layout>
        <c:manualLayout>
          <c:xMode val="edge"/>
          <c:yMode val="edge"/>
          <c:x val="0.38007914126746495"/>
          <c:y val="0.93407577644965467"/>
          <c:w val="0.224870605141474"/>
          <c:h val="6.5513921888000606E-2"/>
        </c:manualLayout>
      </c:layout>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656008935593803E-2"/>
          <c:y val="3.2422357462234902E-2"/>
          <c:w val="0.94739157076513603"/>
          <c:h val="0.843557851481888"/>
        </c:manualLayout>
      </c:layout>
      <c:lineChart>
        <c:grouping val="standard"/>
        <c:varyColors val="0"/>
        <c:ser>
          <c:idx val="0"/>
          <c:order val="0"/>
          <c:tx>
            <c:strRef>
              <c:f>Sheet1!$B$1</c:f>
              <c:strCache>
                <c:ptCount val="1"/>
                <c:pt idx="0">
                  <c:v>Black</c:v>
                </c:pt>
              </c:strCache>
            </c:strRef>
          </c:tx>
          <c:spPr>
            <a:ln w="38100" cap="rnd" cmpd="sng">
              <a:solidFill>
                <a:srgbClr val="3366FF"/>
              </a:solidFill>
              <a:round/>
            </a:ln>
            <a:effectLst/>
          </c:spPr>
          <c:marker>
            <c:symbol val="none"/>
          </c:marker>
          <c:dLbls>
            <c:dLbl>
              <c:idx val="2"/>
              <c:layout>
                <c:manualLayout>
                  <c:x val="-2.12832278951928E-2"/>
                  <c:y val="-2.5395181261270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68-44B4-960A-5601CB1B6558}"/>
                </c:ext>
              </c:extLst>
            </c:dLbl>
            <c:dLbl>
              <c:idx val="4"/>
              <c:layout>
                <c:manualLayout>
                  <c:x val="-2.6031397890656199E-2"/>
                  <c:y val="-1.352268254901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68-44B4-960A-5601CB1B655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2009</c:v>
                </c:pt>
                <c:pt idx="1">
                  <c:v>2011</c:v>
                </c:pt>
                <c:pt idx="2">
                  <c:v>2013</c:v>
                </c:pt>
                <c:pt idx="3">
                  <c:v>2015</c:v>
                </c:pt>
                <c:pt idx="4">
                  <c:v>2017</c:v>
                </c:pt>
                <c:pt idx="5">
                  <c:v>2019</c:v>
                </c:pt>
              </c:numCache>
            </c:numRef>
          </c:cat>
          <c:val>
            <c:numRef>
              <c:f>Sheet1!$B$2:$B$7</c:f>
              <c:numCache>
                <c:formatCode>General</c:formatCode>
                <c:ptCount val="6"/>
                <c:pt idx="0">
                  <c:v>4.2</c:v>
                </c:pt>
                <c:pt idx="1">
                  <c:v>6.3</c:v>
                </c:pt>
                <c:pt idx="2">
                  <c:v>8.7000000000000011</c:v>
                </c:pt>
                <c:pt idx="3" formatCode="0.0">
                  <c:v>10</c:v>
                </c:pt>
                <c:pt idx="4" formatCode="0.0">
                  <c:v>11.3</c:v>
                </c:pt>
                <c:pt idx="5" formatCode="0.0">
                  <c:v>12.8</c:v>
                </c:pt>
              </c:numCache>
            </c:numRef>
          </c:val>
          <c:smooth val="0"/>
          <c:extLst>
            <c:ext xmlns:c16="http://schemas.microsoft.com/office/drawing/2014/chart" uri="{C3380CC4-5D6E-409C-BE32-E72D297353CC}">
              <c16:uniqueId val="{00000000-1368-44B4-960A-5601CB1B6558}"/>
            </c:ext>
          </c:extLst>
        </c:ser>
        <c:ser>
          <c:idx val="1"/>
          <c:order val="1"/>
          <c:tx>
            <c:strRef>
              <c:f>Sheet1!$C$1</c:f>
              <c:strCache>
                <c:ptCount val="1"/>
                <c:pt idx="0">
                  <c:v>Hispanic</c:v>
                </c:pt>
              </c:strCache>
            </c:strRef>
          </c:tx>
          <c:spPr>
            <a:ln w="38100" cap="rnd" cmpd="sng">
              <a:solidFill>
                <a:srgbClr val="FF0000"/>
              </a:solidFill>
              <a:round/>
            </a:ln>
            <a:effectLst/>
          </c:spPr>
          <c:marker>
            <c:symbol val="none"/>
          </c:marker>
          <c:dLbls>
            <c:dLbl>
              <c:idx val="2"/>
              <c:layout>
                <c:manualLayout>
                  <c:x val="-1.53957641227971E-2"/>
                  <c:y val="2.539536822975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68-44B4-960A-5601CB1B6558}"/>
                </c:ext>
              </c:extLst>
            </c:dLbl>
            <c:dLbl>
              <c:idx val="4"/>
              <c:layout>
                <c:manualLayout>
                  <c:x val="-1.1901484836906701E-2"/>
                  <c:y val="8.77387003259795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68-44B4-960A-5601CB1B655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2009</c:v>
                </c:pt>
                <c:pt idx="1">
                  <c:v>2011</c:v>
                </c:pt>
                <c:pt idx="2">
                  <c:v>2013</c:v>
                </c:pt>
                <c:pt idx="3">
                  <c:v>2015</c:v>
                </c:pt>
                <c:pt idx="4">
                  <c:v>2017</c:v>
                </c:pt>
                <c:pt idx="5">
                  <c:v>2019</c:v>
                </c:pt>
              </c:numCache>
            </c:numRef>
          </c:cat>
          <c:val>
            <c:numRef>
              <c:f>Sheet1!$C$2:$C$7</c:f>
              <c:numCache>
                <c:formatCode>General</c:formatCode>
                <c:ptCount val="6"/>
                <c:pt idx="0">
                  <c:v>6.5</c:v>
                </c:pt>
                <c:pt idx="1">
                  <c:v>8.5</c:v>
                </c:pt>
                <c:pt idx="2">
                  <c:v>8.1</c:v>
                </c:pt>
                <c:pt idx="3" formatCode="0.0">
                  <c:v>13.6</c:v>
                </c:pt>
                <c:pt idx="4" formatCode="0.0">
                  <c:v>10.3</c:v>
                </c:pt>
                <c:pt idx="5" formatCode="0.0">
                  <c:v>14.2</c:v>
                </c:pt>
              </c:numCache>
            </c:numRef>
          </c:val>
          <c:smooth val="0"/>
          <c:extLst>
            <c:ext xmlns:c16="http://schemas.microsoft.com/office/drawing/2014/chart" uri="{C3380CC4-5D6E-409C-BE32-E72D297353CC}">
              <c16:uniqueId val="{00000001-1368-44B4-960A-5601CB1B6558}"/>
            </c:ext>
          </c:extLst>
        </c:ser>
        <c:ser>
          <c:idx val="2"/>
          <c:order val="2"/>
          <c:tx>
            <c:strRef>
              <c:f>Sheet1!$D$1</c:f>
              <c:strCache>
                <c:ptCount val="1"/>
                <c:pt idx="0">
                  <c:v>White</c:v>
                </c:pt>
              </c:strCache>
            </c:strRef>
          </c:tx>
          <c:spPr>
            <a:ln w="38100" cap="rnd" cmpd="sng">
              <a:solidFill>
                <a:srgbClr val="008000"/>
              </a:solidFill>
              <a:round/>
            </a:ln>
            <a:effectLst/>
          </c:spPr>
          <c:marker>
            <c:symbol val="none"/>
          </c:marker>
          <c:dLbls>
            <c:dLbl>
              <c:idx val="4"/>
              <c:layout>
                <c:manualLayout>
                  <c:x val="-2.24607206496719E-2"/>
                  <c:y val="1.352286951749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68-44B4-960A-5601CB1B6558}"/>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2009</c:v>
                </c:pt>
                <c:pt idx="1">
                  <c:v>2011</c:v>
                </c:pt>
                <c:pt idx="2">
                  <c:v>2013</c:v>
                </c:pt>
                <c:pt idx="3">
                  <c:v>2015</c:v>
                </c:pt>
                <c:pt idx="4">
                  <c:v>2017</c:v>
                </c:pt>
                <c:pt idx="5">
                  <c:v>2019</c:v>
                </c:pt>
              </c:numCache>
            </c:numRef>
          </c:cat>
          <c:val>
            <c:numRef>
              <c:f>Sheet1!$D$2:$D$7</c:f>
              <c:numCache>
                <c:formatCode>General</c:formatCode>
                <c:ptCount val="6"/>
                <c:pt idx="0">
                  <c:v>10.9</c:v>
                </c:pt>
                <c:pt idx="1">
                  <c:v>10.6</c:v>
                </c:pt>
                <c:pt idx="2">
                  <c:v>12</c:v>
                </c:pt>
                <c:pt idx="3" formatCode="0.0">
                  <c:v>11.4</c:v>
                </c:pt>
                <c:pt idx="4" formatCode="0.0">
                  <c:v>9.5</c:v>
                </c:pt>
                <c:pt idx="5" formatCode="0.0">
                  <c:v>8</c:v>
                </c:pt>
              </c:numCache>
            </c:numRef>
          </c:val>
          <c:smooth val="0"/>
          <c:extLst>
            <c:ext xmlns:c16="http://schemas.microsoft.com/office/drawing/2014/chart" uri="{C3380CC4-5D6E-409C-BE32-E72D297353CC}">
              <c16:uniqueId val="{00000002-1368-44B4-960A-5601CB1B6558}"/>
            </c:ext>
          </c:extLst>
        </c:ser>
        <c:dLbls>
          <c:showLegendKey val="0"/>
          <c:showVal val="0"/>
          <c:showCatName val="0"/>
          <c:showSerName val="0"/>
          <c:showPercent val="0"/>
          <c:showBubbleSize val="0"/>
        </c:dLbls>
        <c:smooth val="0"/>
        <c:axId val="2134220744"/>
        <c:axId val="-2128828072"/>
      </c:lineChart>
      <c:catAx>
        <c:axId val="213422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28828072"/>
        <c:crosses val="autoZero"/>
        <c:auto val="1"/>
        <c:lblAlgn val="ctr"/>
        <c:lblOffset val="100"/>
        <c:noMultiLvlLbl val="0"/>
      </c:catAx>
      <c:valAx>
        <c:axId val="-2128828072"/>
        <c:scaling>
          <c:orientation val="minMax"/>
          <c:max val="2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34220744"/>
        <c:crosses val="autoZero"/>
        <c:crossBetween val="between"/>
      </c:valAx>
      <c:spPr>
        <a:noFill/>
        <a:ln>
          <a:noFill/>
        </a:ln>
        <a:effectLst/>
      </c:spPr>
    </c:plotArea>
    <c:legend>
      <c:legendPos val="b"/>
      <c:layout>
        <c:manualLayout>
          <c:xMode val="edge"/>
          <c:yMode val="edge"/>
          <c:x val="0.35833320430361554"/>
          <c:y val="0.16950431324919246"/>
          <c:w val="0.28333349867680402"/>
          <c:h val="5.9987996807352097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Opioid Prescriptions per Year</c:v>
                </c:pt>
              </c:strCache>
            </c:strRef>
          </c:tx>
          <c:spPr>
            <a:solidFill>
              <a:srgbClr val="0000FF"/>
            </a:solidFill>
            <a:ln>
              <a:solidFill>
                <a:srgbClr val="002060"/>
              </a:solidFill>
            </a:ln>
            <a:effectLst>
              <a:outerShdw blurRad="50800" dist="38100" dir="18900000" algn="bl" rotWithShape="0">
                <a:prstClr val="black">
                  <a:alpha val="4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50" b="1" i="0" u="none" strike="noStrike" kern="1200" baseline="0">
                    <a:solidFill>
                      <a:srgbClr val="00206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2602050</c:v>
                </c:pt>
                <c:pt idx="1">
                  <c:v>2625042</c:v>
                </c:pt>
                <c:pt idx="2">
                  <c:v>2510702</c:v>
                </c:pt>
                <c:pt idx="3">
                  <c:v>2161959</c:v>
                </c:pt>
                <c:pt idx="4">
                  <c:v>1960988</c:v>
                </c:pt>
              </c:numCache>
            </c:numRef>
          </c:val>
          <c:extLst>
            <c:ext xmlns:c16="http://schemas.microsoft.com/office/drawing/2014/chart" uri="{C3380CC4-5D6E-409C-BE32-E72D297353CC}">
              <c16:uniqueId val="{00000000-02F1-484B-BCC2-1B10C1B696D7}"/>
            </c:ext>
          </c:extLst>
        </c:ser>
        <c:dLbls>
          <c:dLblPos val="outEnd"/>
          <c:showLegendKey val="0"/>
          <c:showVal val="1"/>
          <c:showCatName val="0"/>
          <c:showSerName val="0"/>
          <c:showPercent val="0"/>
          <c:showBubbleSize val="0"/>
        </c:dLbls>
        <c:gapWidth val="219"/>
        <c:overlap val="-27"/>
        <c:axId val="2142713688"/>
        <c:axId val="2142883480"/>
      </c:barChart>
      <c:catAx>
        <c:axId val="2142713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42883480"/>
        <c:crosses val="autoZero"/>
        <c:auto val="1"/>
        <c:lblAlgn val="ctr"/>
        <c:lblOffset val="100"/>
        <c:noMultiLvlLbl val="0"/>
      </c:catAx>
      <c:valAx>
        <c:axId val="2142883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Calibri" panose="020F0502020204030204" pitchFamily="34" charset="0"/>
                <a:ea typeface="+mn-ea"/>
                <a:cs typeface="+mn-cs"/>
              </a:defRPr>
            </a:pPr>
            <a:endParaRPr lang="en-US"/>
          </a:p>
        </c:txPr>
        <c:crossAx val="2142713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219254769806201E-2"/>
          <c:y val="4.6287489916373603E-2"/>
          <c:w val="0.94725618192484495"/>
          <c:h val="0.83496349067724496"/>
        </c:manualLayout>
      </c:layout>
      <c:lineChart>
        <c:grouping val="standard"/>
        <c:varyColors val="0"/>
        <c:ser>
          <c:idx val="0"/>
          <c:order val="0"/>
          <c:tx>
            <c:strRef>
              <c:f>Sheet1!$B$1</c:f>
              <c:strCache>
                <c:ptCount val="1"/>
                <c:pt idx="0">
                  <c:v>CT 12-17</c:v>
                </c:pt>
              </c:strCache>
            </c:strRef>
          </c:tx>
          <c:spPr>
            <a:ln w="28575" cap="rnd">
              <a:solidFill>
                <a:schemeClr val="accent4"/>
              </a:solidFill>
              <a:round/>
            </a:ln>
            <a:effectLst/>
          </c:spPr>
          <c:marker>
            <c:symbol val="none"/>
          </c:marker>
          <c:dLbls>
            <c:dLbl>
              <c:idx val="2"/>
              <c:layout>
                <c:manualLayout>
                  <c:x val="-3.4207605508914901E-3"/>
                  <c:y val="-3.526665898390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3A-48EB-8EC4-4E1A8C642AE6}"/>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Sheet1!$B$7:$B$10</c:f>
              <c:numCache>
                <c:formatCode>General</c:formatCode>
                <c:ptCount val="4"/>
                <c:pt idx="0">
                  <c:v>0.1</c:v>
                </c:pt>
                <c:pt idx="1">
                  <c:v>7.0000000000000007E-2</c:v>
                </c:pt>
                <c:pt idx="2">
                  <c:v>0.06</c:v>
                </c:pt>
                <c:pt idx="3">
                  <c:v>0.04</c:v>
                </c:pt>
              </c:numCache>
            </c:numRef>
          </c:val>
          <c:smooth val="0"/>
          <c:extLst>
            <c:ext xmlns:c16="http://schemas.microsoft.com/office/drawing/2014/chart" uri="{C3380CC4-5D6E-409C-BE32-E72D297353CC}">
              <c16:uniqueId val="{00000000-21CE-4436-A13B-6E3CF70656DD}"/>
            </c:ext>
          </c:extLst>
        </c:ser>
        <c:ser>
          <c:idx val="1"/>
          <c:order val="1"/>
          <c:tx>
            <c:strRef>
              <c:f>Sheet1!$C$1</c:f>
              <c:strCache>
                <c:ptCount val="1"/>
                <c:pt idx="0">
                  <c:v>CT 18-25</c:v>
                </c:pt>
              </c:strCache>
            </c:strRef>
          </c:tx>
          <c:spPr>
            <a:ln w="38100" cap="rnd" cmpd="sng">
              <a:solidFill>
                <a:srgbClr val="C00000"/>
              </a:solidFill>
              <a:round/>
            </a:ln>
            <a:effectLst/>
          </c:spPr>
          <c:marker>
            <c:symbol val="none"/>
          </c:marker>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Sheet1!$C$7:$C$10</c:f>
              <c:numCache>
                <c:formatCode>General</c:formatCode>
                <c:ptCount val="4"/>
                <c:pt idx="0">
                  <c:v>1.07</c:v>
                </c:pt>
                <c:pt idx="1">
                  <c:v>1.21</c:v>
                </c:pt>
                <c:pt idx="2">
                  <c:v>1.31</c:v>
                </c:pt>
                <c:pt idx="3">
                  <c:v>0.61</c:v>
                </c:pt>
              </c:numCache>
            </c:numRef>
          </c:val>
          <c:smooth val="0"/>
          <c:extLst>
            <c:ext xmlns:c16="http://schemas.microsoft.com/office/drawing/2014/chart" uri="{C3380CC4-5D6E-409C-BE32-E72D297353CC}">
              <c16:uniqueId val="{00000001-21CE-4436-A13B-6E3CF70656DD}"/>
            </c:ext>
          </c:extLst>
        </c:ser>
        <c:ser>
          <c:idx val="2"/>
          <c:order val="2"/>
          <c:tx>
            <c:strRef>
              <c:f>Sheet1!$D$1</c:f>
              <c:strCache>
                <c:ptCount val="1"/>
                <c:pt idx="0">
                  <c:v>CT 26+</c:v>
                </c:pt>
              </c:strCache>
            </c:strRef>
          </c:tx>
          <c:spPr>
            <a:ln w="38100" cap="rnd" cmpd="sng">
              <a:solidFill>
                <a:srgbClr val="00B050"/>
              </a:solidFill>
              <a:round/>
            </a:ln>
            <a:effectLst/>
          </c:spPr>
          <c:marker>
            <c:symbol val="none"/>
          </c:marker>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Sheet1!$D$7:$D$10</c:f>
              <c:numCache>
                <c:formatCode>General</c:formatCode>
                <c:ptCount val="4"/>
                <c:pt idx="0">
                  <c:v>0.93</c:v>
                </c:pt>
                <c:pt idx="1">
                  <c:v>0.7</c:v>
                </c:pt>
                <c:pt idx="2">
                  <c:v>0.68</c:v>
                </c:pt>
                <c:pt idx="3">
                  <c:v>0.4</c:v>
                </c:pt>
              </c:numCache>
            </c:numRef>
          </c:val>
          <c:smooth val="0"/>
          <c:extLst>
            <c:ext xmlns:c16="http://schemas.microsoft.com/office/drawing/2014/chart" uri="{C3380CC4-5D6E-409C-BE32-E72D297353CC}">
              <c16:uniqueId val="{00000002-21CE-4436-A13B-6E3CF70656DD}"/>
            </c:ext>
          </c:extLst>
        </c:ser>
        <c:ser>
          <c:idx val="3"/>
          <c:order val="3"/>
          <c:tx>
            <c:strRef>
              <c:f>Sheet1!$E$1</c:f>
              <c:strCache>
                <c:ptCount val="1"/>
                <c:pt idx="0">
                  <c:v>US 12-17</c:v>
                </c:pt>
              </c:strCache>
            </c:strRef>
          </c:tx>
          <c:spPr>
            <a:ln w="38100" cap="rnd" cmpd="sng">
              <a:solidFill>
                <a:srgbClr val="FF6600"/>
              </a:solidFill>
              <a:prstDash val="sysDot"/>
              <a:round/>
            </a:ln>
            <a:effectLst/>
          </c:spPr>
          <c:marker>
            <c:symbol val="none"/>
          </c:marker>
          <c:dLbls>
            <c:dLbl>
              <c:idx val="2"/>
              <c:layout>
                <c:manualLayout>
                  <c:x val="0"/>
                  <c:y val="1.1020830932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B3A-48EB-8EC4-4E1A8C642AE6}"/>
                </c:ext>
              </c:extLst>
            </c:dLbl>
            <c:dLbl>
              <c:idx val="3"/>
              <c:layout>
                <c:manualLayout>
                  <c:x val="0"/>
                  <c:y val="-3.526665898390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B3A-48EB-8EC4-4E1A8C642AE6}"/>
                </c:ext>
              </c:extLst>
            </c:dLbl>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Sheet1!$E$7:$E$10</c:f>
              <c:numCache>
                <c:formatCode>General</c:formatCode>
                <c:ptCount val="4"/>
                <c:pt idx="0">
                  <c:v>0.1</c:v>
                </c:pt>
                <c:pt idx="1">
                  <c:v>7.0000000000000007E-2</c:v>
                </c:pt>
                <c:pt idx="2">
                  <c:v>0.05</c:v>
                </c:pt>
                <c:pt idx="3">
                  <c:v>0.05</c:v>
                </c:pt>
              </c:numCache>
            </c:numRef>
          </c:val>
          <c:smooth val="0"/>
          <c:extLst>
            <c:ext xmlns:c16="http://schemas.microsoft.com/office/drawing/2014/chart" uri="{C3380CC4-5D6E-409C-BE32-E72D297353CC}">
              <c16:uniqueId val="{00000003-21CE-4436-A13B-6E3CF70656DD}"/>
            </c:ext>
          </c:extLst>
        </c:ser>
        <c:ser>
          <c:idx val="4"/>
          <c:order val="4"/>
          <c:tx>
            <c:strRef>
              <c:f>Sheet1!$F$1</c:f>
              <c:strCache>
                <c:ptCount val="1"/>
                <c:pt idx="0">
                  <c:v>US 18-25</c:v>
                </c:pt>
              </c:strCache>
            </c:strRef>
          </c:tx>
          <c:spPr>
            <a:ln w="38100" cap="rnd" cmpd="sng">
              <a:solidFill>
                <a:srgbClr val="C00000"/>
              </a:solidFill>
              <a:prstDash val="sysDot"/>
              <a:round/>
            </a:ln>
            <a:effectLst/>
          </c:spPr>
          <c:marker>
            <c:symbol val="none"/>
          </c:marker>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Sheet1!$F$7:$F$10</c:f>
              <c:numCache>
                <c:formatCode>General</c:formatCode>
                <c:ptCount val="4"/>
                <c:pt idx="0">
                  <c:v>0.69</c:v>
                </c:pt>
                <c:pt idx="1">
                  <c:v>0.64</c:v>
                </c:pt>
                <c:pt idx="2">
                  <c:v>0.64</c:v>
                </c:pt>
                <c:pt idx="3">
                  <c:v>0.54</c:v>
                </c:pt>
              </c:numCache>
            </c:numRef>
          </c:val>
          <c:smooth val="0"/>
          <c:extLst>
            <c:ext xmlns:c16="http://schemas.microsoft.com/office/drawing/2014/chart" uri="{C3380CC4-5D6E-409C-BE32-E72D297353CC}">
              <c16:uniqueId val="{00000004-21CE-4436-A13B-6E3CF70656DD}"/>
            </c:ext>
          </c:extLst>
        </c:ser>
        <c:ser>
          <c:idx val="5"/>
          <c:order val="5"/>
          <c:tx>
            <c:strRef>
              <c:f>Sheet1!$G$1</c:f>
              <c:strCache>
                <c:ptCount val="1"/>
                <c:pt idx="0">
                  <c:v>US 26+</c:v>
                </c:pt>
              </c:strCache>
            </c:strRef>
          </c:tx>
          <c:spPr>
            <a:ln w="38100" cap="rnd" cmpd="sng">
              <a:solidFill>
                <a:srgbClr val="00B050"/>
              </a:solidFill>
              <a:prstDash val="sysDot"/>
              <a:round/>
            </a:ln>
            <a:effectLst/>
          </c:spPr>
          <c:marker>
            <c:symbol val="none"/>
          </c:marker>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Sheet1!$A$7:$A$10</c:f>
              <c:strCache>
                <c:ptCount val="4"/>
                <c:pt idx="0">
                  <c:v>2014-15</c:v>
                </c:pt>
                <c:pt idx="1">
                  <c:v>2015-16</c:v>
                </c:pt>
                <c:pt idx="2">
                  <c:v>2016-17</c:v>
                </c:pt>
                <c:pt idx="3">
                  <c:v>2017-18</c:v>
                </c:pt>
              </c:strCache>
            </c:strRef>
          </c:cat>
          <c:val>
            <c:numRef>
              <c:f>Sheet1!$G$7:$G$10</c:f>
              <c:numCache>
                <c:formatCode>General</c:formatCode>
                <c:ptCount val="4"/>
                <c:pt idx="0">
                  <c:v>0.28999999999999998</c:v>
                </c:pt>
                <c:pt idx="1">
                  <c:v>0.31</c:v>
                </c:pt>
                <c:pt idx="2">
                  <c:v>0.32</c:v>
                </c:pt>
                <c:pt idx="3">
                  <c:v>0.3</c:v>
                </c:pt>
              </c:numCache>
            </c:numRef>
          </c:val>
          <c:smooth val="0"/>
          <c:extLst>
            <c:ext xmlns:c16="http://schemas.microsoft.com/office/drawing/2014/chart" uri="{C3380CC4-5D6E-409C-BE32-E72D297353CC}">
              <c16:uniqueId val="{00000005-21CE-4436-A13B-6E3CF70656DD}"/>
            </c:ext>
          </c:extLst>
        </c:ser>
        <c:dLbls>
          <c:showLegendKey val="0"/>
          <c:showVal val="1"/>
          <c:showCatName val="0"/>
          <c:showSerName val="0"/>
          <c:showPercent val="0"/>
          <c:showBubbleSize val="0"/>
        </c:dLbls>
        <c:smooth val="0"/>
        <c:axId val="2142241992"/>
        <c:axId val="2142809208"/>
      </c:lineChart>
      <c:catAx>
        <c:axId val="2142241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142809208"/>
        <c:crosses val="autoZero"/>
        <c:auto val="1"/>
        <c:lblAlgn val="ctr"/>
        <c:lblOffset val="100"/>
        <c:noMultiLvlLbl val="0"/>
      </c:catAx>
      <c:valAx>
        <c:axId val="2142809208"/>
        <c:scaling>
          <c:orientation val="minMax"/>
          <c:max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142241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ED Visits</c:v>
                </c:pt>
              </c:strCache>
            </c:strRef>
          </c:tx>
          <c:spPr>
            <a:solidFill>
              <a:srgbClr val="0070C0"/>
            </a:solidFill>
            <a:ln>
              <a:noFill/>
            </a:ln>
            <a:effectLst/>
            <a:sp3d/>
          </c:spPr>
          <c:invertIfNegative val="0"/>
          <c:dLbls>
            <c:dLbl>
              <c:idx val="0"/>
              <c:layout>
                <c:manualLayout>
                  <c:x val="-2.087104001314753E-17"/>
                  <c:y val="-1.27347965581154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38-46A2-BBAD-DC1DED011FC7}"/>
                </c:ext>
              </c:extLst>
            </c:dLbl>
            <c:dLbl>
              <c:idx val="1"/>
              <c:layout>
                <c:manualLayout>
                  <c:x val="6.8306010928961746E-3"/>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38-46A2-BBAD-DC1DED011FC7}"/>
                </c:ext>
              </c:extLst>
            </c:dLbl>
            <c:dLbl>
              <c:idx val="2"/>
              <c:layout>
                <c:manualLayout>
                  <c:x val="1.1384335154826957E-2"/>
                  <c:y val="-2.8016552427853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838-46A2-BBAD-DC1DED011FC7}"/>
                </c:ext>
              </c:extLst>
            </c:dLbl>
            <c:dLbl>
              <c:idx val="3"/>
              <c:layout>
                <c:manualLayout>
                  <c:x val="1.2522768670309653E-2"/>
                  <c:y val="-7.640877934869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838-46A2-BBAD-DC1DED011FC7}"/>
                </c:ext>
              </c:extLst>
            </c:dLbl>
            <c:dLbl>
              <c:idx val="4"/>
              <c:layout>
                <c:manualLayout>
                  <c:x val="9.1074681238613991E-3"/>
                  <c:y val="-1.27347965581154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838-46A2-BBAD-DC1DED011FC7}"/>
                </c:ext>
              </c:extLst>
            </c:dLbl>
            <c:dLbl>
              <c:idx val="5"/>
              <c:layout>
                <c:manualLayout>
                  <c:x val="1.1384335154826957E-2"/>
                  <c:y val="-1.78287151813615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838-46A2-BBAD-DC1DED011F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General</c:formatCode>
                <c:ptCount val="6"/>
                <c:pt idx="0">
                  <c:v>1126</c:v>
                </c:pt>
                <c:pt idx="1">
                  <c:v>1294</c:v>
                </c:pt>
                <c:pt idx="2">
                  <c:v>1781</c:v>
                </c:pt>
                <c:pt idx="3">
                  <c:v>3042</c:v>
                </c:pt>
                <c:pt idx="4">
                  <c:v>3361</c:v>
                </c:pt>
                <c:pt idx="5">
                  <c:v>3534</c:v>
                </c:pt>
              </c:numCache>
            </c:numRef>
          </c:val>
          <c:extLst>
            <c:ext xmlns:c16="http://schemas.microsoft.com/office/drawing/2014/chart" uri="{C3380CC4-5D6E-409C-BE32-E72D297353CC}">
              <c16:uniqueId val="{00000000-B934-4D6F-A02A-036F18A95BC4}"/>
            </c:ext>
          </c:extLst>
        </c:ser>
        <c:ser>
          <c:idx val="1"/>
          <c:order val="1"/>
          <c:tx>
            <c:strRef>
              <c:f>Sheet1!$C$1</c:f>
              <c:strCache>
                <c:ptCount val="1"/>
                <c:pt idx="0">
                  <c:v>Hospital Admissions </c:v>
                </c:pt>
              </c:strCache>
            </c:strRef>
          </c:tx>
          <c:spPr>
            <a:solidFill>
              <a:srgbClr val="FFC000"/>
            </a:solidFill>
            <a:ln>
              <a:noFill/>
            </a:ln>
            <a:effectLst/>
            <a:sp3d/>
          </c:spPr>
          <c:invertIfNegative val="0"/>
          <c:dLbls>
            <c:dLbl>
              <c:idx val="0"/>
              <c:layout>
                <c:manualLayout>
                  <c:x val="9.1074681238615673E-3"/>
                  <c:y val="-7.640877934869236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38-46A2-BBAD-DC1DED011FC7}"/>
                </c:ext>
              </c:extLst>
            </c:dLbl>
            <c:dLbl>
              <c:idx val="1"/>
              <c:layout>
                <c:manualLayout>
                  <c:x val="9.107468123861524E-3"/>
                  <c:y val="-1.0187837246492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38-46A2-BBAD-DC1DED011FC7}"/>
                </c:ext>
              </c:extLst>
            </c:dLbl>
            <c:dLbl>
              <c:idx val="2"/>
              <c:layout>
                <c:manualLayout>
                  <c:x val="1.7076502732240352E-2"/>
                  <c:y val="-2.03756744929846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38-46A2-BBAD-DC1DED011FC7}"/>
                </c:ext>
              </c:extLst>
            </c:dLbl>
            <c:dLbl>
              <c:idx val="3"/>
              <c:layout>
                <c:manualLayout>
                  <c:x val="7.9690346083787864E-3"/>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838-46A2-BBAD-DC1DED011FC7}"/>
                </c:ext>
              </c:extLst>
            </c:dLbl>
            <c:dLbl>
              <c:idx val="4"/>
              <c:layout>
                <c:manualLayout>
                  <c:x val="1.252276867030957E-2"/>
                  <c:y val="-1.2734796558115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7838-46A2-BBAD-DC1DED011FC7}"/>
                </c:ext>
              </c:extLst>
            </c:dLbl>
            <c:dLbl>
              <c:idx val="5"/>
              <c:layout>
                <c:manualLayout>
                  <c:x val="1.2522768670309487E-2"/>
                  <c:y val="-2.29226338046077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838-46A2-BBAD-DC1DED011FC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2013</c:v>
                </c:pt>
                <c:pt idx="1">
                  <c:v>2014</c:v>
                </c:pt>
                <c:pt idx="2">
                  <c:v>2015</c:v>
                </c:pt>
                <c:pt idx="3">
                  <c:v>2016</c:v>
                </c:pt>
                <c:pt idx="4">
                  <c:v>2017</c:v>
                </c:pt>
                <c:pt idx="5">
                  <c:v>2018</c:v>
                </c:pt>
              </c:numCache>
            </c:numRef>
          </c:cat>
          <c:val>
            <c:numRef>
              <c:f>Sheet1!$C$2:$C$7</c:f>
              <c:numCache>
                <c:formatCode>General</c:formatCode>
                <c:ptCount val="6"/>
                <c:pt idx="0">
                  <c:v>601</c:v>
                </c:pt>
                <c:pt idx="1">
                  <c:v>686</c:v>
                </c:pt>
                <c:pt idx="2">
                  <c:v>709</c:v>
                </c:pt>
                <c:pt idx="3">
                  <c:v>883</c:v>
                </c:pt>
                <c:pt idx="4">
                  <c:v>765</c:v>
                </c:pt>
                <c:pt idx="5">
                  <c:v>709</c:v>
                </c:pt>
              </c:numCache>
            </c:numRef>
          </c:val>
          <c:extLst>
            <c:ext xmlns:c16="http://schemas.microsoft.com/office/drawing/2014/chart" uri="{C3380CC4-5D6E-409C-BE32-E72D297353CC}">
              <c16:uniqueId val="{00000001-B934-4D6F-A02A-036F18A95BC4}"/>
            </c:ext>
          </c:extLst>
        </c:ser>
        <c:dLbls>
          <c:showLegendKey val="0"/>
          <c:showVal val="1"/>
          <c:showCatName val="0"/>
          <c:showSerName val="0"/>
          <c:showPercent val="0"/>
          <c:showBubbleSize val="0"/>
        </c:dLbls>
        <c:gapWidth val="150"/>
        <c:shape val="box"/>
        <c:axId val="2143018712"/>
        <c:axId val="-2145493064"/>
        <c:axId val="0"/>
      </c:bar3DChart>
      <c:catAx>
        <c:axId val="2143018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145493064"/>
        <c:crosses val="autoZero"/>
        <c:auto val="1"/>
        <c:lblAlgn val="ctr"/>
        <c:lblOffset val="100"/>
        <c:noMultiLvlLbl val="0"/>
      </c:catAx>
      <c:valAx>
        <c:axId val="-2145493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143018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175019924908802E-2"/>
          <c:y val="3.0518120228134101E-2"/>
          <c:w val="0.94823993521861905"/>
          <c:h val="0.79688034212798498"/>
        </c:manualLayout>
      </c:layout>
      <c:lineChart>
        <c:grouping val="standard"/>
        <c:varyColors val="0"/>
        <c:ser>
          <c:idx val="0"/>
          <c:order val="0"/>
          <c:tx>
            <c:strRef>
              <c:f>Sheet1!$B$1</c:f>
              <c:strCache>
                <c:ptCount val="1"/>
                <c:pt idx="0">
                  <c:v>12-17 Alcohol Use</c:v>
                </c:pt>
              </c:strCache>
            </c:strRef>
          </c:tx>
          <c:spPr>
            <a:ln w="28575" cap="rnd">
              <a:solidFill>
                <a:srgbClr val="00206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Sheet1!$A$6:$A$15</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Sheet1!$B$6:$B$15</c:f>
              <c:numCache>
                <c:formatCode>General</c:formatCode>
                <c:ptCount val="10"/>
                <c:pt idx="0">
                  <c:v>18.600000000000001</c:v>
                </c:pt>
                <c:pt idx="1">
                  <c:v>17.8</c:v>
                </c:pt>
                <c:pt idx="2">
                  <c:v>16.8</c:v>
                </c:pt>
                <c:pt idx="3">
                  <c:v>17.600000000000001</c:v>
                </c:pt>
                <c:pt idx="4">
                  <c:v>14.2</c:v>
                </c:pt>
                <c:pt idx="5">
                  <c:v>12.8</c:v>
                </c:pt>
                <c:pt idx="6">
                  <c:v>13.6</c:v>
                </c:pt>
                <c:pt idx="7">
                  <c:v>11.2</c:v>
                </c:pt>
                <c:pt idx="8">
                  <c:v>11.4</c:v>
                </c:pt>
                <c:pt idx="9">
                  <c:v>12.6</c:v>
                </c:pt>
              </c:numCache>
            </c:numRef>
          </c:val>
          <c:smooth val="0"/>
          <c:extLst>
            <c:ext xmlns:c16="http://schemas.microsoft.com/office/drawing/2014/chart" uri="{C3380CC4-5D6E-409C-BE32-E72D297353CC}">
              <c16:uniqueId val="{00000000-817C-4E02-8217-A5B5047727FE}"/>
            </c:ext>
          </c:extLst>
        </c:ser>
        <c:ser>
          <c:idx val="1"/>
          <c:order val="1"/>
          <c:tx>
            <c:strRef>
              <c:f>Sheet1!$C$1</c:f>
              <c:strCache>
                <c:ptCount val="1"/>
                <c:pt idx="0">
                  <c:v>12-17 Binge Drinking</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Sheet1!$A$6:$A$15</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Sheet1!$C$6:$C$15</c:f>
              <c:numCache>
                <c:formatCode>General</c:formatCode>
                <c:ptCount val="10"/>
                <c:pt idx="0">
                  <c:v>13.3</c:v>
                </c:pt>
                <c:pt idx="1">
                  <c:v>11.2</c:v>
                </c:pt>
                <c:pt idx="2">
                  <c:v>10.199999999999999</c:v>
                </c:pt>
                <c:pt idx="3">
                  <c:v>8.1</c:v>
                </c:pt>
                <c:pt idx="4">
                  <c:v>7.5</c:v>
                </c:pt>
                <c:pt idx="5">
                  <c:v>6.3</c:v>
                </c:pt>
                <c:pt idx="7">
                  <c:v>6.1</c:v>
                </c:pt>
                <c:pt idx="8">
                  <c:v>6.4</c:v>
                </c:pt>
                <c:pt idx="9">
                  <c:v>6.2</c:v>
                </c:pt>
              </c:numCache>
            </c:numRef>
          </c:val>
          <c:smooth val="0"/>
          <c:extLst>
            <c:ext xmlns:c16="http://schemas.microsoft.com/office/drawing/2014/chart" uri="{C3380CC4-5D6E-409C-BE32-E72D297353CC}">
              <c16:uniqueId val="{00000001-817C-4E02-8217-A5B5047727FE}"/>
            </c:ext>
          </c:extLst>
        </c:ser>
        <c:ser>
          <c:idx val="2"/>
          <c:order val="2"/>
          <c:tx>
            <c:strRef>
              <c:f>Sheet1!$D$1</c:f>
              <c:strCache>
                <c:ptCount val="1"/>
                <c:pt idx="0">
                  <c:v>18-25 Alcohol Use</c:v>
                </c:pt>
              </c:strCache>
            </c:strRef>
          </c:tx>
          <c:spPr>
            <a:ln w="28575" cap="rnd">
              <a:solidFill>
                <a:srgbClr val="00206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Sheet1!$A$6:$A$15</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Sheet1!$D$6:$D$15</c:f>
              <c:numCache>
                <c:formatCode>General</c:formatCode>
                <c:ptCount val="10"/>
                <c:pt idx="0">
                  <c:v>68</c:v>
                </c:pt>
                <c:pt idx="1">
                  <c:v>68.8</c:v>
                </c:pt>
                <c:pt idx="2">
                  <c:v>70.900000000000006</c:v>
                </c:pt>
                <c:pt idx="3">
                  <c:v>68.900000000000006</c:v>
                </c:pt>
                <c:pt idx="4">
                  <c:v>66.5</c:v>
                </c:pt>
                <c:pt idx="5">
                  <c:v>65.599999999999994</c:v>
                </c:pt>
                <c:pt idx="6">
                  <c:v>67.2</c:v>
                </c:pt>
                <c:pt idx="7">
                  <c:v>67.400000000000006</c:v>
                </c:pt>
                <c:pt idx="8">
                  <c:v>67</c:v>
                </c:pt>
                <c:pt idx="9">
                  <c:v>68.400000000000006</c:v>
                </c:pt>
              </c:numCache>
            </c:numRef>
          </c:val>
          <c:smooth val="0"/>
          <c:extLst>
            <c:ext xmlns:c16="http://schemas.microsoft.com/office/drawing/2014/chart" uri="{C3380CC4-5D6E-409C-BE32-E72D297353CC}">
              <c16:uniqueId val="{00000002-817C-4E02-8217-A5B5047727FE}"/>
            </c:ext>
          </c:extLst>
        </c:ser>
        <c:ser>
          <c:idx val="3"/>
          <c:order val="3"/>
          <c:tx>
            <c:strRef>
              <c:f>Sheet1!$E$1</c:f>
              <c:strCache>
                <c:ptCount val="1"/>
                <c:pt idx="0">
                  <c:v>18-25 Binge Drinking</c:v>
                </c:pt>
              </c:strCache>
            </c:strRef>
          </c:tx>
          <c:spPr>
            <a:ln w="28575" cap="rnd">
              <a:solidFill>
                <a:srgbClr val="FF0000"/>
              </a:solidFill>
              <a:prstDash val="dash"/>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Sheet1!$A$6:$A$15</c:f>
              <c:strCache>
                <c:ptCount val="10"/>
                <c:pt idx="0">
                  <c:v>2008-09</c:v>
                </c:pt>
                <c:pt idx="1">
                  <c:v>2009-10</c:v>
                </c:pt>
                <c:pt idx="2">
                  <c:v>2010-11</c:v>
                </c:pt>
                <c:pt idx="3">
                  <c:v>2011-12</c:v>
                </c:pt>
                <c:pt idx="4">
                  <c:v>2012-13</c:v>
                </c:pt>
                <c:pt idx="5">
                  <c:v>2013-14</c:v>
                </c:pt>
                <c:pt idx="6">
                  <c:v>2014-15</c:v>
                </c:pt>
                <c:pt idx="7">
                  <c:v>2015-16</c:v>
                </c:pt>
                <c:pt idx="8">
                  <c:v>2016-17</c:v>
                </c:pt>
                <c:pt idx="9">
                  <c:v>2017-18</c:v>
                </c:pt>
              </c:strCache>
            </c:strRef>
          </c:cat>
          <c:val>
            <c:numRef>
              <c:f>Sheet1!$E$6:$E$15</c:f>
              <c:numCache>
                <c:formatCode>General</c:formatCode>
                <c:ptCount val="10"/>
                <c:pt idx="0">
                  <c:v>47.3</c:v>
                </c:pt>
                <c:pt idx="1">
                  <c:v>48.8</c:v>
                </c:pt>
                <c:pt idx="2">
                  <c:v>48</c:v>
                </c:pt>
                <c:pt idx="3">
                  <c:v>46.9</c:v>
                </c:pt>
                <c:pt idx="4">
                  <c:v>44.5</c:v>
                </c:pt>
                <c:pt idx="5">
                  <c:v>42.2</c:v>
                </c:pt>
                <c:pt idx="7">
                  <c:v>46.1</c:v>
                </c:pt>
                <c:pt idx="8">
                  <c:v>47</c:v>
                </c:pt>
                <c:pt idx="9">
                  <c:v>47</c:v>
                </c:pt>
              </c:numCache>
            </c:numRef>
          </c:val>
          <c:smooth val="0"/>
          <c:extLst>
            <c:ext xmlns:c16="http://schemas.microsoft.com/office/drawing/2014/chart" uri="{C3380CC4-5D6E-409C-BE32-E72D297353CC}">
              <c16:uniqueId val="{00000003-817C-4E02-8217-A5B5047727FE}"/>
            </c:ext>
          </c:extLst>
        </c:ser>
        <c:dLbls>
          <c:showLegendKey val="0"/>
          <c:showVal val="0"/>
          <c:showCatName val="0"/>
          <c:showSerName val="0"/>
          <c:showPercent val="0"/>
          <c:showBubbleSize val="0"/>
        </c:dLbls>
        <c:smooth val="0"/>
        <c:axId val="2142956440"/>
        <c:axId val="-2145817256"/>
      </c:lineChart>
      <c:catAx>
        <c:axId val="2142956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5817256"/>
        <c:crosses val="autoZero"/>
        <c:auto val="1"/>
        <c:lblAlgn val="ctr"/>
        <c:lblOffset val="100"/>
        <c:noMultiLvlLbl val="0"/>
      </c:catAx>
      <c:valAx>
        <c:axId val="-214581725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2956440"/>
        <c:crosses val="autoZero"/>
        <c:crossBetween val="between"/>
      </c:valAx>
      <c:spPr>
        <a:noFill/>
        <a:ln>
          <a:noFill/>
        </a:ln>
        <a:effectLst/>
      </c:spPr>
    </c:plotArea>
    <c:legend>
      <c:legendPos val="b"/>
      <c:layout>
        <c:manualLayout>
          <c:xMode val="edge"/>
          <c:yMode val="edge"/>
          <c:x val="0.111264810306961"/>
          <c:y val="0.919692242723116"/>
          <c:w val="0.77747037938607799"/>
          <c:h val="5.2709780838746702E-2"/>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14118027962299E-2"/>
          <c:y val="2.8397744964708298E-2"/>
          <c:w val="0.93215267888906905"/>
          <c:h val="0.77395949261043095"/>
        </c:manualLayout>
      </c:layout>
      <c:lineChart>
        <c:grouping val="standard"/>
        <c:varyColors val="0"/>
        <c:ser>
          <c:idx val="3"/>
          <c:order val="1"/>
          <c:tx>
            <c:strRef>
              <c:f>'[drugs crosstabs 2018 10082019.xlsx]trends by year thru 2018'!$B$14</c:f>
              <c:strCache>
                <c:ptCount val="1"/>
                <c:pt idx="0">
                  <c:v>Total Deaths</c:v>
                </c:pt>
              </c:strCache>
            </c:strRef>
          </c:tx>
          <c:spPr>
            <a:ln w="3810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2018'!$B$15:$B$22</c:f>
              <c:numCache>
                <c:formatCode>General</c:formatCode>
                <c:ptCount val="8"/>
                <c:pt idx="0">
                  <c:v>355</c:v>
                </c:pt>
                <c:pt idx="1">
                  <c:v>490</c:v>
                </c:pt>
                <c:pt idx="2">
                  <c:v>558</c:v>
                </c:pt>
                <c:pt idx="3">
                  <c:v>723</c:v>
                </c:pt>
                <c:pt idx="4">
                  <c:v>917</c:v>
                </c:pt>
                <c:pt idx="5">
                  <c:v>1038</c:v>
                </c:pt>
                <c:pt idx="6">
                  <c:v>1017</c:v>
                </c:pt>
                <c:pt idx="7">
                  <c:v>1200</c:v>
                </c:pt>
              </c:numCache>
            </c:numRef>
          </c:val>
          <c:smooth val="0"/>
          <c:extLst>
            <c:ext xmlns:c16="http://schemas.microsoft.com/office/drawing/2014/chart" uri="{C3380CC4-5D6E-409C-BE32-E72D297353CC}">
              <c16:uniqueId val="{00000000-02F0-4EB0-A55E-2873D4792DBB}"/>
            </c:ext>
          </c:extLst>
        </c:ser>
        <c:ser>
          <c:idx val="5"/>
          <c:order val="3"/>
          <c:tx>
            <c:strRef>
              <c:f>'[drugs crosstabs 2018 10082019.xlsx]trends by year thru 2018'!$D$14</c:f>
              <c:strCache>
                <c:ptCount val="1"/>
                <c:pt idx="0">
                  <c:v>Heroin-involved deaths</c:v>
                </c:pt>
              </c:strCache>
            </c:strRef>
          </c:tx>
          <c:spPr>
            <a:ln w="38100" cap="rnd">
              <a:solidFill>
                <a:srgbClr val="00B050"/>
              </a:solidFill>
              <a:round/>
            </a:ln>
            <a:effectLst/>
          </c:spPr>
          <c:marker>
            <c:symbol val="none"/>
          </c:marker>
          <c:dLbls>
            <c:dLbl>
              <c:idx val="6"/>
              <c:layout>
                <c:manualLayout>
                  <c:x val="-1.5396458814472701E-3"/>
                  <c:y val="-1.9900497512437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2F0-4EB0-A55E-2873D4792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2018'!$D$15:$D$22</c:f>
              <c:numCache>
                <c:formatCode>General</c:formatCode>
                <c:ptCount val="8"/>
                <c:pt idx="0">
                  <c:v>174</c:v>
                </c:pt>
                <c:pt idx="1">
                  <c:v>257</c:v>
                </c:pt>
                <c:pt idx="2">
                  <c:v>325</c:v>
                </c:pt>
                <c:pt idx="3">
                  <c:v>415</c:v>
                </c:pt>
                <c:pt idx="4">
                  <c:v>504</c:v>
                </c:pt>
                <c:pt idx="5">
                  <c:v>474</c:v>
                </c:pt>
                <c:pt idx="6">
                  <c:v>391</c:v>
                </c:pt>
                <c:pt idx="7">
                  <c:v>387</c:v>
                </c:pt>
              </c:numCache>
            </c:numRef>
          </c:val>
          <c:smooth val="0"/>
          <c:extLst>
            <c:ext xmlns:c16="http://schemas.microsoft.com/office/drawing/2014/chart" uri="{C3380CC4-5D6E-409C-BE32-E72D297353CC}">
              <c16:uniqueId val="{00000002-02F0-4EB0-A55E-2873D4792DBB}"/>
            </c:ext>
          </c:extLst>
        </c:ser>
        <c:ser>
          <c:idx val="6"/>
          <c:order val="4"/>
          <c:tx>
            <c:strRef>
              <c:f>'[drugs crosstabs 2018 10082019.xlsx]trends by year thru 2018'!$E$14</c:f>
              <c:strCache>
                <c:ptCount val="1"/>
                <c:pt idx="0">
                  <c:v>Fentanyl-involved deaths</c:v>
                </c:pt>
              </c:strCache>
            </c:strRef>
          </c:tx>
          <c:spPr>
            <a:ln w="38100" cap="rnd">
              <a:solidFill>
                <a:srgbClr val="0A0EAC"/>
              </a:solidFill>
              <a:round/>
            </a:ln>
            <a:effectLst/>
          </c:spPr>
          <c:marker>
            <c:symbol val="none"/>
          </c:marker>
          <c:dLbls>
            <c:dLbl>
              <c:idx val="3"/>
              <c:layout>
                <c:manualLayout>
                  <c:x val="0"/>
                  <c:y val="1.76893311221669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2F0-4EB0-A55E-2873D4792DB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2018'!$E$15:$E$22</c:f>
              <c:numCache>
                <c:formatCode>General</c:formatCode>
                <c:ptCount val="8"/>
                <c:pt idx="0">
                  <c:v>14</c:v>
                </c:pt>
                <c:pt idx="1">
                  <c:v>37</c:v>
                </c:pt>
                <c:pt idx="2">
                  <c:v>75</c:v>
                </c:pt>
                <c:pt idx="3">
                  <c:v>186</c:v>
                </c:pt>
                <c:pt idx="4">
                  <c:v>479</c:v>
                </c:pt>
                <c:pt idx="5">
                  <c:v>677</c:v>
                </c:pt>
                <c:pt idx="6">
                  <c:v>760</c:v>
                </c:pt>
                <c:pt idx="7">
                  <c:v>979</c:v>
                </c:pt>
              </c:numCache>
            </c:numRef>
          </c:val>
          <c:smooth val="0"/>
          <c:extLst>
            <c:ext xmlns:c16="http://schemas.microsoft.com/office/drawing/2014/chart" uri="{C3380CC4-5D6E-409C-BE32-E72D297353CC}">
              <c16:uniqueId val="{00000004-02F0-4EB0-A55E-2873D4792DBB}"/>
            </c:ext>
          </c:extLst>
        </c:ser>
        <c:ser>
          <c:idx val="0"/>
          <c:order val="5"/>
          <c:tx>
            <c:strRef>
              <c:f>'[drugs crosstabs 2018 10082019.xlsx]trends by year thru 2018'!$F$14</c:f>
              <c:strCache>
                <c:ptCount val="1"/>
                <c:pt idx="0">
                  <c:v>Prescription opioid-involved deaths</c:v>
                </c:pt>
              </c:strCache>
            </c:strRef>
          </c:tx>
          <c:spPr>
            <a:ln w="38100" cap="rnd">
              <a:solidFill>
                <a:srgbClr val="7030A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'[drugs crosstabs 2018 10082019.xlsx]trends by year thru 2018'!$A$15:$A$22</c:f>
              <c:numCache>
                <c:formatCode>General</c:formatCode>
                <c:ptCount val="8"/>
                <c:pt idx="0">
                  <c:v>2012</c:v>
                </c:pt>
                <c:pt idx="1">
                  <c:v>2013</c:v>
                </c:pt>
                <c:pt idx="2">
                  <c:v>2014</c:v>
                </c:pt>
                <c:pt idx="3">
                  <c:v>2015</c:v>
                </c:pt>
                <c:pt idx="4">
                  <c:v>2016</c:v>
                </c:pt>
                <c:pt idx="5">
                  <c:v>2017</c:v>
                </c:pt>
                <c:pt idx="6">
                  <c:v>2018</c:v>
                </c:pt>
                <c:pt idx="7">
                  <c:v>2019</c:v>
                </c:pt>
              </c:numCache>
            </c:numRef>
          </c:cat>
          <c:val>
            <c:numRef>
              <c:f>'[drugs crosstabs 2018 10082019.xlsx]trends by year thru 2018'!$F$15:$F$22</c:f>
              <c:numCache>
                <c:formatCode>General</c:formatCode>
                <c:ptCount val="8"/>
                <c:pt idx="0">
                  <c:v>86</c:v>
                </c:pt>
                <c:pt idx="1">
                  <c:v>97</c:v>
                </c:pt>
                <c:pt idx="2">
                  <c:v>130</c:v>
                </c:pt>
                <c:pt idx="3">
                  <c:v>128</c:v>
                </c:pt>
                <c:pt idx="4">
                  <c:v>139</c:v>
                </c:pt>
                <c:pt idx="5">
                  <c:v>144</c:v>
                </c:pt>
                <c:pt idx="6">
                  <c:v>122</c:v>
                </c:pt>
                <c:pt idx="7">
                  <c:v>133</c:v>
                </c:pt>
              </c:numCache>
            </c:numRef>
          </c:val>
          <c:smooth val="0"/>
          <c:extLst>
            <c:ext xmlns:c16="http://schemas.microsoft.com/office/drawing/2014/chart" uri="{C3380CC4-5D6E-409C-BE32-E72D297353CC}">
              <c16:uniqueId val="{00000005-02F0-4EB0-A55E-2873D4792DBB}"/>
            </c:ext>
          </c:extLst>
        </c:ser>
        <c:ser>
          <c:idx val="1"/>
          <c:order val="6"/>
          <c:tx>
            <c:strRef>
              <c:f>'[drugs crosstabs 2018 10082019.xlsx]trends by year thru 2018'!$H$14</c:f>
              <c:strCache>
                <c:ptCount val="1"/>
                <c:pt idx="0">
                  <c:v>Cocaine-involved deaths</c:v>
                </c:pt>
              </c:strCache>
            </c:strRef>
          </c:tx>
          <c:spPr>
            <a:ln w="38100" cap="rnd">
              <a:solidFill>
                <a:srgbClr val="FFC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2018'!$H$15:$H$22</c:f>
              <c:numCache>
                <c:formatCode>0</c:formatCode>
                <c:ptCount val="8"/>
                <c:pt idx="0">
                  <c:v>105</c:v>
                </c:pt>
                <c:pt idx="1">
                  <c:v>147</c:v>
                </c:pt>
                <c:pt idx="2">
                  <c:v>127</c:v>
                </c:pt>
                <c:pt idx="3">
                  <c:v>174</c:v>
                </c:pt>
                <c:pt idx="4">
                  <c:v>273</c:v>
                </c:pt>
                <c:pt idx="5">
                  <c:v>347</c:v>
                </c:pt>
                <c:pt idx="6">
                  <c:v>345</c:v>
                </c:pt>
                <c:pt idx="7">
                  <c:v>463</c:v>
                </c:pt>
              </c:numCache>
            </c:numRef>
          </c:val>
          <c:smooth val="0"/>
          <c:extLst>
            <c:ext xmlns:c16="http://schemas.microsoft.com/office/drawing/2014/chart" uri="{C3380CC4-5D6E-409C-BE32-E72D297353CC}">
              <c16:uniqueId val="{00000006-02F0-4EB0-A55E-2873D4792DBB}"/>
            </c:ext>
          </c:extLst>
        </c:ser>
        <c:ser>
          <c:idx val="7"/>
          <c:order val="7"/>
          <c:tx>
            <c:strRef>
              <c:f>'[drugs crosstabs 2018 10082019.xlsx]trends by year thru 2018'!$L$14</c:f>
              <c:strCache>
                <c:ptCount val="1"/>
                <c:pt idx="0">
                  <c:v>Benzodiazepine-involved deaths</c:v>
                </c:pt>
              </c:strCache>
            </c:strRef>
          </c:tx>
          <c:spPr>
            <a:ln w="38100"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2018'!$L$15:$L$22</c:f>
              <c:numCache>
                <c:formatCode>General</c:formatCode>
                <c:ptCount val="8"/>
                <c:pt idx="0">
                  <c:v>49</c:v>
                </c:pt>
                <c:pt idx="1">
                  <c:v>78</c:v>
                </c:pt>
                <c:pt idx="2">
                  <c:v>157</c:v>
                </c:pt>
                <c:pt idx="3">
                  <c:v>220</c:v>
                </c:pt>
                <c:pt idx="4">
                  <c:v>242</c:v>
                </c:pt>
                <c:pt idx="5">
                  <c:v>330</c:v>
                </c:pt>
                <c:pt idx="6">
                  <c:v>267</c:v>
                </c:pt>
                <c:pt idx="7">
                  <c:v>290</c:v>
                </c:pt>
              </c:numCache>
            </c:numRef>
          </c:val>
          <c:smooth val="0"/>
          <c:extLst>
            <c:ext xmlns:c16="http://schemas.microsoft.com/office/drawing/2014/chart" uri="{C3380CC4-5D6E-409C-BE32-E72D297353CC}">
              <c16:uniqueId val="{00000007-02F0-4EB0-A55E-2873D4792DBB}"/>
            </c:ext>
          </c:extLst>
        </c:ser>
        <c:ser>
          <c:idx val="8"/>
          <c:order val="8"/>
          <c:tx>
            <c:strRef>
              <c:f>'[drugs crosstabs 2018 10082019.xlsx]trends by year thru 2018'!$M$14</c:f>
              <c:strCache>
                <c:ptCount val="1"/>
                <c:pt idx="0">
                  <c:v>Alcohol-involved deaths</c:v>
                </c:pt>
              </c:strCache>
            </c:strRef>
          </c:tx>
          <c:spPr>
            <a:ln w="38100" cap="rnd">
              <a:solidFill>
                <a:schemeClr val="accent3">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'[drugs crosstabs 2018 10082019.xlsx]trends by year thru 2018'!$M$15:$M$22</c:f>
              <c:numCache>
                <c:formatCode>General</c:formatCode>
                <c:ptCount val="8"/>
                <c:pt idx="0">
                  <c:v>61</c:v>
                </c:pt>
                <c:pt idx="1">
                  <c:v>83</c:v>
                </c:pt>
                <c:pt idx="2">
                  <c:v>126</c:v>
                </c:pt>
                <c:pt idx="3">
                  <c:v>173</c:v>
                </c:pt>
                <c:pt idx="4">
                  <c:v>254</c:v>
                </c:pt>
                <c:pt idx="5">
                  <c:v>290</c:v>
                </c:pt>
                <c:pt idx="6">
                  <c:v>255</c:v>
                </c:pt>
                <c:pt idx="7">
                  <c:v>342</c:v>
                </c:pt>
              </c:numCache>
            </c:numRef>
          </c:val>
          <c:smooth val="0"/>
          <c:extLst>
            <c:ext xmlns:c16="http://schemas.microsoft.com/office/drawing/2014/chart" uri="{C3380CC4-5D6E-409C-BE32-E72D297353CC}">
              <c16:uniqueId val="{00000008-02F0-4EB0-A55E-2873D4792DBB}"/>
            </c:ext>
          </c:extLst>
        </c:ser>
        <c:dLbls>
          <c:showLegendKey val="0"/>
          <c:showVal val="0"/>
          <c:showCatName val="0"/>
          <c:showSerName val="0"/>
          <c:showPercent val="0"/>
          <c:showBubbleSize val="0"/>
        </c:dLbls>
        <c:smooth val="0"/>
        <c:axId val="-2145544216"/>
        <c:axId val="2142366136"/>
        <c:extLst>
          <c:ext xmlns:c15="http://schemas.microsoft.com/office/drawing/2012/chart" uri="{02D57815-91ED-43cb-92C2-25804820EDAC}">
            <c15:filteredLineSeries>
              <c15:ser>
                <c:idx val="2"/>
                <c:order val="0"/>
                <c:tx>
                  <c:strRef>
                    <c:extLst>
                      <c:ext uri="{02D57815-91ED-43cb-92C2-25804820EDAC}">
                        <c15:formulaRef>
                          <c15:sqref>'[drugs crosstabs 2018 10082019.xlsx]trends by year thru 2018'!$A$14</c15:sqref>
                        </c15:formulaRef>
                      </c:ext>
                    </c:extLst>
                    <c:strCache>
                      <c:ptCount val="1"/>
                      <c:pt idx="0">
                        <c:v>Year</c:v>
                      </c:pt>
                    </c:strCache>
                  </c:strRef>
                </c:tx>
                <c:spPr>
                  <a:ln w="28575" cap="rnd">
                    <a:solidFill>
                      <a:schemeClr val="accent3"/>
                    </a:solidFill>
                    <a:round/>
                  </a:ln>
                  <a:effectLst/>
                </c:spPr>
                <c:marker>
                  <c:symbol val="none"/>
                </c:marker>
                <c:cat>
                  <c:numRef>
                    <c:extLst>
                      <c:ex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cat>
                <c:val>
                  <c:numRef>
                    <c:extLst>
                      <c:ex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val>
                <c:smooth val="0"/>
                <c:extLst>
                  <c:ext xmlns:c16="http://schemas.microsoft.com/office/drawing/2014/chart" uri="{C3380CC4-5D6E-409C-BE32-E72D297353CC}">
                    <c16:uniqueId val="{00000009-02F0-4EB0-A55E-2873D4792DBB}"/>
                  </c:ext>
                </c:extLst>
              </c15:ser>
            </c15:filteredLineSeries>
            <c15:filteredLineSeries>
              <c15:ser>
                <c:idx val="4"/>
                <c:order val="2"/>
                <c:tx>
                  <c:strRef>
                    <c:extLst xmlns:c15="http://schemas.microsoft.com/office/drawing/2012/chart">
                      <c:ext xmlns:c15="http://schemas.microsoft.com/office/drawing/2012/chart" uri="{02D57815-91ED-43cb-92C2-25804820EDAC}">
                        <c15:formulaRef>
                          <c15:sqref>'[drugs crosstabs 2018 10082019.xlsx]trends by year thru 2018'!$C$14</c15:sqref>
                        </c15:formulaRef>
                      </c:ext>
                    </c:extLst>
                    <c:strCache>
                      <c:ptCount val="1"/>
                      <c:pt idx="0">
                        <c:v>Opioid-involved deaths</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'[drugs crosstabs 2018 10082019.xlsx]trends by year thru 2018'!$A$15:$A$22</c15:sqref>
                        </c15:formulaRef>
                      </c:ext>
                    </c:extLst>
                    <c:numCache>
                      <c:formatCode>General</c:formatCode>
                      <c:ptCount val="8"/>
                      <c:pt idx="0">
                        <c:v>2012</c:v>
                      </c:pt>
                      <c:pt idx="1">
                        <c:v>2013</c:v>
                      </c:pt>
                      <c:pt idx="2">
                        <c:v>2014</c:v>
                      </c:pt>
                      <c:pt idx="3">
                        <c:v>2015</c:v>
                      </c:pt>
                      <c:pt idx="4">
                        <c:v>2016</c:v>
                      </c:pt>
                      <c:pt idx="5">
                        <c:v>2017</c:v>
                      </c:pt>
                      <c:pt idx="6">
                        <c:v>2018</c:v>
                      </c:pt>
                      <c:pt idx="7">
                        <c:v>2019</c:v>
                      </c:pt>
                    </c:numCache>
                  </c:numRef>
                </c:cat>
                <c:val>
                  <c:numRef>
                    <c:extLst xmlns:c15="http://schemas.microsoft.com/office/drawing/2012/chart">
                      <c:ext xmlns:c15="http://schemas.microsoft.com/office/drawing/2012/chart" uri="{02D57815-91ED-43cb-92C2-25804820EDAC}">
                        <c15:formulaRef>
                          <c15:sqref>'[drugs crosstabs 2018 10082019.xlsx]trends by year thru 2018'!$C$15:$C$22</c15:sqref>
                        </c15:formulaRef>
                      </c:ext>
                    </c:extLst>
                    <c:numCache>
                      <c:formatCode>General</c:formatCode>
                      <c:ptCount val="8"/>
                      <c:pt idx="0">
                        <c:v>280</c:v>
                      </c:pt>
                      <c:pt idx="1">
                        <c:v>391</c:v>
                      </c:pt>
                      <c:pt idx="2">
                        <c:v>488</c:v>
                      </c:pt>
                      <c:pt idx="3">
                        <c:v>632</c:v>
                      </c:pt>
                      <c:pt idx="4">
                        <c:v>827</c:v>
                      </c:pt>
                      <c:pt idx="5">
                        <c:v>953</c:v>
                      </c:pt>
                      <c:pt idx="6">
                        <c:v>948</c:v>
                      </c:pt>
                      <c:pt idx="7">
                        <c:v>1127</c:v>
                      </c:pt>
                    </c:numCache>
                  </c:numRef>
                </c:val>
                <c:smooth val="0"/>
                <c:extLst xmlns:c15="http://schemas.microsoft.com/office/drawing/2012/chart">
                  <c:ext xmlns:c16="http://schemas.microsoft.com/office/drawing/2014/chart" uri="{C3380CC4-5D6E-409C-BE32-E72D297353CC}">
                    <c16:uniqueId val="{0000000A-02F0-4EB0-A55E-2873D4792DBB}"/>
                  </c:ext>
                </c:extLst>
              </c15:ser>
            </c15:filteredLineSeries>
          </c:ext>
        </c:extLst>
      </c:lineChart>
      <c:catAx>
        <c:axId val="-2145544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2366136"/>
        <c:crosses val="autoZero"/>
        <c:auto val="1"/>
        <c:lblAlgn val="ctr"/>
        <c:lblOffset val="100"/>
        <c:noMultiLvlLbl val="0"/>
      </c:catAx>
      <c:valAx>
        <c:axId val="2142366136"/>
        <c:scaling>
          <c:orientation val="minMax"/>
          <c:max val="12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5544216"/>
        <c:crosses val="autoZero"/>
        <c:crossBetween val="between"/>
        <c:majorUnit val="100"/>
      </c:valAx>
      <c:spPr>
        <a:noFill/>
        <a:ln>
          <a:noFill/>
        </a:ln>
        <a:effectLst/>
      </c:spPr>
    </c:plotArea>
    <c:legend>
      <c:legendPos val="b"/>
      <c:layout>
        <c:manualLayout>
          <c:xMode val="edge"/>
          <c:yMode val="edge"/>
          <c:x val="2.4825390384180198E-3"/>
          <c:y val="0.88890035851178995"/>
          <c:w val="0.97099295713725298"/>
          <c:h val="0.10635831093645801"/>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531496062992E-2"/>
          <c:y val="6.46659393775951E-2"/>
          <c:w val="0.88389129483814499"/>
          <c:h val="0.80578977940379704"/>
        </c:manualLayout>
      </c:layout>
      <c:lineChart>
        <c:grouping val="standard"/>
        <c:varyColors val="0"/>
        <c:ser>
          <c:idx val="0"/>
          <c:order val="0"/>
          <c:tx>
            <c:strRef>
              <c:f>'denoms by demog 12_18'!$S$21</c:f>
              <c:strCache>
                <c:ptCount val="1"/>
                <c:pt idx="0">
                  <c:v>15-24</c:v>
                </c:pt>
              </c:strCache>
            </c:strRef>
          </c:tx>
          <c:spPr>
            <a:ln w="38100" cap="rnd" cmpd="sng">
              <a:solidFill>
                <a:srgbClr val="3366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12_18'!$T$21:$AA$21</c:f>
              <c:numCache>
                <c:formatCode>0.0</c:formatCode>
                <c:ptCount val="8"/>
                <c:pt idx="0">
                  <c:v>7.4284700240599886</c:v>
                </c:pt>
                <c:pt idx="1">
                  <c:v>9.1802262007735784</c:v>
                </c:pt>
                <c:pt idx="2">
                  <c:v>7.8619997298697486</c:v>
                </c:pt>
                <c:pt idx="3">
                  <c:v>12.06915626540075</c:v>
                </c:pt>
                <c:pt idx="4">
                  <c:v>11.711351530350569</c:v>
                </c:pt>
                <c:pt idx="5">
                  <c:v>15.6118528430806</c:v>
                </c:pt>
                <c:pt idx="6">
                  <c:v>13.989842158085221</c:v>
                </c:pt>
                <c:pt idx="7">
                  <c:v>12.78297802152488</c:v>
                </c:pt>
              </c:numCache>
            </c:numRef>
          </c:val>
          <c:smooth val="0"/>
          <c:extLst>
            <c:ext xmlns:c16="http://schemas.microsoft.com/office/drawing/2014/chart" uri="{C3380CC4-5D6E-409C-BE32-E72D297353CC}">
              <c16:uniqueId val="{00000000-D859-4607-8820-1E0A3265D4A8}"/>
            </c:ext>
          </c:extLst>
        </c:ser>
        <c:ser>
          <c:idx val="1"/>
          <c:order val="1"/>
          <c:tx>
            <c:strRef>
              <c:f>'denoms by demog 12_18'!$S$22</c:f>
              <c:strCache>
                <c:ptCount val="1"/>
                <c:pt idx="0">
                  <c:v>25-34</c:v>
                </c:pt>
              </c:strCache>
            </c:strRef>
          </c:tx>
          <c:spPr>
            <a:ln w="38100" cap="rnd" cmpd="sng">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12_18'!$T$22:$AA$22</c:f>
              <c:numCache>
                <c:formatCode>0.0</c:formatCode>
                <c:ptCount val="8"/>
                <c:pt idx="0">
                  <c:v>16.798987458290199</c:v>
                </c:pt>
                <c:pt idx="1">
                  <c:v>23.43076436612958</c:v>
                </c:pt>
                <c:pt idx="2">
                  <c:v>27.418243782176781</c:v>
                </c:pt>
                <c:pt idx="3">
                  <c:v>36.462461782357593</c:v>
                </c:pt>
                <c:pt idx="4">
                  <c:v>50.902558928195774</c:v>
                </c:pt>
                <c:pt idx="5">
                  <c:v>58.307331415269744</c:v>
                </c:pt>
                <c:pt idx="6">
                  <c:v>51.103336800255761</c:v>
                </c:pt>
                <c:pt idx="7">
                  <c:v>60.845551090055913</c:v>
                </c:pt>
              </c:numCache>
            </c:numRef>
          </c:val>
          <c:smooth val="0"/>
          <c:extLst>
            <c:ext xmlns:c16="http://schemas.microsoft.com/office/drawing/2014/chart" uri="{C3380CC4-5D6E-409C-BE32-E72D297353CC}">
              <c16:uniqueId val="{00000001-D859-4607-8820-1E0A3265D4A8}"/>
            </c:ext>
          </c:extLst>
        </c:ser>
        <c:ser>
          <c:idx val="2"/>
          <c:order val="2"/>
          <c:tx>
            <c:strRef>
              <c:f>'denoms by demog 12_18'!$S$23</c:f>
              <c:strCache>
                <c:ptCount val="1"/>
                <c:pt idx="0">
                  <c:v>35-44</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12_18'!$T$23:$AA$23</c:f>
              <c:numCache>
                <c:formatCode>0.0</c:formatCode>
                <c:ptCount val="8"/>
                <c:pt idx="0">
                  <c:v>12.43322594225311</c:v>
                </c:pt>
                <c:pt idx="1">
                  <c:v>18.990254648144091</c:v>
                </c:pt>
                <c:pt idx="2">
                  <c:v>30.265379591576622</c:v>
                </c:pt>
                <c:pt idx="3">
                  <c:v>31.99458410518335</c:v>
                </c:pt>
                <c:pt idx="4">
                  <c:v>45.153130577652753</c:v>
                </c:pt>
                <c:pt idx="5">
                  <c:v>55.3543506390589</c:v>
                </c:pt>
                <c:pt idx="6">
                  <c:v>58.902706449254957</c:v>
                </c:pt>
                <c:pt idx="7">
                  <c:v>72.28300924088667</c:v>
                </c:pt>
              </c:numCache>
            </c:numRef>
          </c:val>
          <c:smooth val="0"/>
          <c:extLst>
            <c:ext xmlns:c16="http://schemas.microsoft.com/office/drawing/2014/chart" uri="{C3380CC4-5D6E-409C-BE32-E72D297353CC}">
              <c16:uniqueId val="{00000002-D859-4607-8820-1E0A3265D4A8}"/>
            </c:ext>
          </c:extLst>
        </c:ser>
        <c:ser>
          <c:idx val="3"/>
          <c:order val="3"/>
          <c:tx>
            <c:strRef>
              <c:f>'denoms by demog 12_18'!$S$24</c:f>
              <c:strCache>
                <c:ptCount val="1"/>
                <c:pt idx="0">
                  <c:v>45-54</c:v>
                </c:pt>
              </c:strCache>
            </c:strRef>
          </c:tx>
          <c:spPr>
            <a:ln w="38100" cap="rnd" cmpd="sng">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12_18'!$T$24:$AA$24</c:f>
              <c:numCache>
                <c:formatCode>0.0</c:formatCode>
                <c:ptCount val="8"/>
                <c:pt idx="0">
                  <c:v>14.650411182323481</c:v>
                </c:pt>
                <c:pt idx="1">
                  <c:v>18.692327877809682</c:v>
                </c:pt>
                <c:pt idx="2">
                  <c:v>24.85139414493845</c:v>
                </c:pt>
                <c:pt idx="3">
                  <c:v>28.626291203735541</c:v>
                </c:pt>
                <c:pt idx="4">
                  <c:v>39.492511685586202</c:v>
                </c:pt>
                <c:pt idx="5">
                  <c:v>41.77101286898543</c:v>
                </c:pt>
                <c:pt idx="6">
                  <c:v>44.308504304951832</c:v>
                </c:pt>
                <c:pt idx="7">
                  <c:v>48.287608268293177</c:v>
                </c:pt>
              </c:numCache>
            </c:numRef>
          </c:val>
          <c:smooth val="0"/>
          <c:extLst>
            <c:ext xmlns:c16="http://schemas.microsoft.com/office/drawing/2014/chart" uri="{C3380CC4-5D6E-409C-BE32-E72D297353CC}">
              <c16:uniqueId val="{00000003-D859-4607-8820-1E0A3265D4A8}"/>
            </c:ext>
          </c:extLst>
        </c:ser>
        <c:ser>
          <c:idx val="4"/>
          <c:order val="4"/>
          <c:tx>
            <c:strRef>
              <c:f>'denoms by demog 12_18'!$S$25</c:f>
              <c:strCache>
                <c:ptCount val="1"/>
                <c:pt idx="0">
                  <c:v>55-64</c:v>
                </c:pt>
              </c:strCache>
            </c:strRef>
          </c:tx>
          <c:spPr>
            <a:ln w="38100" cap="rnd" cmpd="sng">
              <a:solidFill>
                <a:srgbClr val="5600D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12_18'!$T$25:$AA$25</c:f>
              <c:numCache>
                <c:formatCode>0.0</c:formatCode>
                <c:ptCount val="8"/>
                <c:pt idx="0">
                  <c:v>5.3479024457027462</c:v>
                </c:pt>
                <c:pt idx="1">
                  <c:v>10.683245947174489</c:v>
                </c:pt>
                <c:pt idx="2">
                  <c:v>9.0300680743995425</c:v>
                </c:pt>
                <c:pt idx="3">
                  <c:v>20.32332191739475</c:v>
                </c:pt>
                <c:pt idx="4">
                  <c:v>26.161667211701399</c:v>
                </c:pt>
                <c:pt idx="5">
                  <c:v>29.969501624817099</c:v>
                </c:pt>
                <c:pt idx="6">
                  <c:v>28.990106146881899</c:v>
                </c:pt>
                <c:pt idx="7">
                  <c:v>41.031252137044383</c:v>
                </c:pt>
              </c:numCache>
            </c:numRef>
          </c:val>
          <c:smooth val="0"/>
          <c:extLst>
            <c:ext xmlns:c16="http://schemas.microsoft.com/office/drawing/2014/chart" uri="{C3380CC4-5D6E-409C-BE32-E72D297353CC}">
              <c16:uniqueId val="{00000004-D859-4607-8820-1E0A3265D4A8}"/>
            </c:ext>
          </c:extLst>
        </c:ser>
        <c:ser>
          <c:idx val="5"/>
          <c:order val="5"/>
          <c:tx>
            <c:strRef>
              <c:f>'denoms by demog 12_18'!$S$26</c:f>
              <c:strCache>
                <c:ptCount val="1"/>
                <c:pt idx="0">
                  <c:v>&gt;=65</c:v>
                </c:pt>
              </c:strCache>
            </c:strRef>
          </c:tx>
          <c:spPr>
            <a:ln w="38100" cap="rnd" cmpd="sng">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12_18'!$T$20:$AA$20</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12_18'!$T$26:$AA$26</c:f>
              <c:numCache>
                <c:formatCode>0.0</c:formatCode>
                <c:ptCount val="8"/>
                <c:pt idx="0">
                  <c:v>1.126312153659013</c:v>
                </c:pt>
                <c:pt idx="1">
                  <c:v>0.54978182824449195</c:v>
                </c:pt>
                <c:pt idx="2">
                  <c:v>2.3384533469563231</c:v>
                </c:pt>
                <c:pt idx="3">
                  <c:v>3.1756897421692778</c:v>
                </c:pt>
                <c:pt idx="4">
                  <c:v>2.4246496814183511</c:v>
                </c:pt>
                <c:pt idx="5">
                  <c:v>2.6559984064009572</c:v>
                </c:pt>
                <c:pt idx="6">
                  <c:v>4.6479972112016696</c:v>
                </c:pt>
                <c:pt idx="7">
                  <c:v>6.3402159900247277</c:v>
                </c:pt>
              </c:numCache>
            </c:numRef>
          </c:val>
          <c:smooth val="0"/>
          <c:extLst>
            <c:ext xmlns:c16="http://schemas.microsoft.com/office/drawing/2014/chart" uri="{C3380CC4-5D6E-409C-BE32-E72D297353CC}">
              <c16:uniqueId val="{00000005-D859-4607-8820-1E0A3265D4A8}"/>
            </c:ext>
          </c:extLst>
        </c:ser>
        <c:dLbls>
          <c:showLegendKey val="0"/>
          <c:showVal val="0"/>
          <c:showCatName val="0"/>
          <c:showSerName val="0"/>
          <c:showPercent val="0"/>
          <c:showBubbleSize val="0"/>
        </c:dLbls>
        <c:smooth val="0"/>
        <c:axId val="2142974216"/>
        <c:axId val="2142977704"/>
      </c:lineChart>
      <c:catAx>
        <c:axId val="2142974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2977704"/>
        <c:crosses val="autoZero"/>
        <c:auto val="1"/>
        <c:lblAlgn val="ctr"/>
        <c:lblOffset val="100"/>
        <c:noMultiLvlLbl val="0"/>
      </c:catAx>
      <c:valAx>
        <c:axId val="21429777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2974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'5CT by year +2018 '!$B$3</c:f>
              <c:strCache>
                <c:ptCount val="1"/>
                <c:pt idx="0">
                  <c:v>Rural</c:v>
                </c:pt>
              </c:strCache>
            </c:strRef>
          </c:tx>
          <c:spPr>
            <a:ln w="38100" cap="rnd" cmpd="sng">
              <a:solidFill>
                <a:srgbClr val="008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'!$C$3:$J$3</c:f>
              <c:numCache>
                <c:formatCode>0.0</c:formatCode>
                <c:ptCount val="8"/>
                <c:pt idx="0">
                  <c:v>9.9387990838635769</c:v>
                </c:pt>
                <c:pt idx="1">
                  <c:v>11.0539499079206</c:v>
                </c:pt>
                <c:pt idx="2">
                  <c:v>16.412713198926511</c:v>
                </c:pt>
                <c:pt idx="3">
                  <c:v>18.043464701636829</c:v>
                </c:pt>
                <c:pt idx="4">
                  <c:v>18.35133405246691</c:v>
                </c:pt>
                <c:pt idx="5">
                  <c:v>23.27939527293972</c:v>
                </c:pt>
                <c:pt idx="6">
                  <c:v>24.034951761627209</c:v>
                </c:pt>
                <c:pt idx="7">
                  <c:v>27.17971180520458</c:v>
                </c:pt>
              </c:numCache>
            </c:numRef>
          </c:val>
          <c:smooth val="0"/>
          <c:extLst>
            <c:ext xmlns:c16="http://schemas.microsoft.com/office/drawing/2014/chart" uri="{C3380CC4-5D6E-409C-BE32-E72D297353CC}">
              <c16:uniqueId val="{00000000-2127-480E-8CF5-6E5561D89859}"/>
            </c:ext>
          </c:extLst>
        </c:ser>
        <c:ser>
          <c:idx val="1"/>
          <c:order val="1"/>
          <c:tx>
            <c:strRef>
              <c:f>'5CT by year +2018 '!$B$4</c:f>
              <c:strCache>
                <c:ptCount val="1"/>
                <c:pt idx="0">
                  <c:v>Suburban</c:v>
                </c:pt>
              </c:strCache>
            </c:strRef>
          </c:tx>
          <c:spPr>
            <a:ln w="38100" cap="rnd" cmpd="sng">
              <a:solidFill>
                <a:srgbClr val="FF66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'!$C$4:$J$4</c:f>
              <c:numCache>
                <c:formatCode>0.0</c:formatCode>
                <c:ptCount val="8"/>
                <c:pt idx="0">
                  <c:v>4.6919345644836472</c:v>
                </c:pt>
                <c:pt idx="1">
                  <c:v>7.4730074969211202</c:v>
                </c:pt>
                <c:pt idx="2">
                  <c:v>8.9613764674253975</c:v>
                </c:pt>
                <c:pt idx="3">
                  <c:v>10.664168394195499</c:v>
                </c:pt>
                <c:pt idx="4">
                  <c:v>16.507197137952151</c:v>
                </c:pt>
                <c:pt idx="5">
                  <c:v>15.961055025737201</c:v>
                </c:pt>
                <c:pt idx="6">
                  <c:v>15.11425274033413</c:v>
                </c:pt>
                <c:pt idx="7">
                  <c:v>16.115196630422489</c:v>
                </c:pt>
              </c:numCache>
            </c:numRef>
          </c:val>
          <c:smooth val="0"/>
          <c:extLst>
            <c:ext xmlns:c16="http://schemas.microsoft.com/office/drawing/2014/chart" uri="{C3380CC4-5D6E-409C-BE32-E72D297353CC}">
              <c16:uniqueId val="{00000001-2127-480E-8CF5-6E5561D89859}"/>
            </c:ext>
          </c:extLst>
        </c:ser>
        <c:ser>
          <c:idx val="2"/>
          <c:order val="2"/>
          <c:tx>
            <c:strRef>
              <c:f>'5CT by year +2018 '!$B$5</c:f>
              <c:strCache>
                <c:ptCount val="1"/>
                <c:pt idx="0">
                  <c:v>Urban Core</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'!$C$5:$J$5</c:f>
              <c:numCache>
                <c:formatCode>0.0</c:formatCode>
                <c:ptCount val="8"/>
                <c:pt idx="0">
                  <c:v>9.9537558294742201</c:v>
                </c:pt>
                <c:pt idx="1">
                  <c:v>15.82244928252533</c:v>
                </c:pt>
                <c:pt idx="2">
                  <c:v>18.132573616615321</c:v>
                </c:pt>
                <c:pt idx="3">
                  <c:v>26.852406728820171</c:v>
                </c:pt>
                <c:pt idx="4">
                  <c:v>34.76530126357865</c:v>
                </c:pt>
                <c:pt idx="5">
                  <c:v>36.100846072556124</c:v>
                </c:pt>
                <c:pt idx="6">
                  <c:v>44.103800855646718</c:v>
                </c:pt>
                <c:pt idx="7">
                  <c:v>55.336229537983783</c:v>
                </c:pt>
              </c:numCache>
            </c:numRef>
          </c:val>
          <c:smooth val="0"/>
          <c:extLst>
            <c:ext xmlns:c16="http://schemas.microsoft.com/office/drawing/2014/chart" uri="{C3380CC4-5D6E-409C-BE32-E72D297353CC}">
              <c16:uniqueId val="{00000002-2127-480E-8CF5-6E5561D89859}"/>
            </c:ext>
          </c:extLst>
        </c:ser>
        <c:ser>
          <c:idx val="3"/>
          <c:order val="3"/>
          <c:tx>
            <c:strRef>
              <c:f>'5CT by year +2018 '!$B$6</c:f>
              <c:strCache>
                <c:ptCount val="1"/>
                <c:pt idx="0">
                  <c:v>Urban Periphery</c:v>
                </c:pt>
              </c:strCache>
            </c:strRef>
          </c:tx>
          <c:spPr>
            <a:ln w="38100" cap="rnd" cmpd="sng">
              <a:solidFill>
                <a:srgbClr val="66006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'!$C$6:$J$6</c:f>
              <c:numCache>
                <c:formatCode>0.0</c:formatCode>
                <c:ptCount val="8"/>
                <c:pt idx="0">
                  <c:v>8.6996319677432776</c:v>
                </c:pt>
                <c:pt idx="1">
                  <c:v>10.71620471271515</c:v>
                </c:pt>
                <c:pt idx="2">
                  <c:v>12.89277733042605</c:v>
                </c:pt>
                <c:pt idx="3">
                  <c:v>17.51948287319518</c:v>
                </c:pt>
                <c:pt idx="4">
                  <c:v>23.247431423863521</c:v>
                </c:pt>
                <c:pt idx="5">
                  <c:v>29.03683680996031</c:v>
                </c:pt>
                <c:pt idx="6">
                  <c:v>26.43436740437992</c:v>
                </c:pt>
                <c:pt idx="7">
                  <c:v>28.403689904419689</c:v>
                </c:pt>
              </c:numCache>
            </c:numRef>
          </c:val>
          <c:smooth val="0"/>
          <c:extLst>
            <c:ext xmlns:c16="http://schemas.microsoft.com/office/drawing/2014/chart" uri="{C3380CC4-5D6E-409C-BE32-E72D297353CC}">
              <c16:uniqueId val="{00000003-2127-480E-8CF5-6E5561D89859}"/>
            </c:ext>
          </c:extLst>
        </c:ser>
        <c:ser>
          <c:idx val="4"/>
          <c:order val="4"/>
          <c:tx>
            <c:strRef>
              <c:f>'5CT by year +2018 '!$B$7</c:f>
              <c:strCache>
                <c:ptCount val="1"/>
                <c:pt idx="0">
                  <c:v>Wealthy</c:v>
                </c:pt>
              </c:strCache>
            </c:strRef>
          </c:tx>
          <c:spPr>
            <a:ln w="38100" cap="rnd" cmpd="sng">
              <a:solidFill>
                <a:srgbClr val="3366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'5CT by year +2018 '!$C$2:$J$2</c:f>
              <c:numCache>
                <c:formatCode>General</c:formatCode>
                <c:ptCount val="8"/>
                <c:pt idx="0">
                  <c:v>2012</c:v>
                </c:pt>
                <c:pt idx="1">
                  <c:v>2013</c:v>
                </c:pt>
                <c:pt idx="2">
                  <c:v>2014</c:v>
                </c:pt>
                <c:pt idx="3">
                  <c:v>2015</c:v>
                </c:pt>
                <c:pt idx="4">
                  <c:v>2016</c:v>
                </c:pt>
                <c:pt idx="5">
                  <c:v>2017</c:v>
                </c:pt>
                <c:pt idx="6">
                  <c:v>2018</c:v>
                </c:pt>
                <c:pt idx="7">
                  <c:v>2019</c:v>
                </c:pt>
              </c:numCache>
            </c:numRef>
          </c:cat>
          <c:val>
            <c:numRef>
              <c:f>'5CT by year +2018 '!$C$7:$J$7</c:f>
              <c:numCache>
                <c:formatCode>0.0</c:formatCode>
                <c:ptCount val="8"/>
                <c:pt idx="0">
                  <c:v>0.99439163120003204</c:v>
                </c:pt>
                <c:pt idx="1">
                  <c:v>3.9605528931838831</c:v>
                </c:pt>
                <c:pt idx="2">
                  <c:v>2.9554466418737531</c:v>
                </c:pt>
                <c:pt idx="3">
                  <c:v>5.8932149451931011</c:v>
                </c:pt>
                <c:pt idx="4">
                  <c:v>5.4307310257663497</c:v>
                </c:pt>
                <c:pt idx="5">
                  <c:v>4.9093970769449804</c:v>
                </c:pt>
                <c:pt idx="6">
                  <c:v>4.4382637512205303</c:v>
                </c:pt>
                <c:pt idx="7">
                  <c:v>6.4108254184296429</c:v>
                </c:pt>
              </c:numCache>
            </c:numRef>
          </c:val>
          <c:smooth val="0"/>
          <c:extLst>
            <c:ext xmlns:c16="http://schemas.microsoft.com/office/drawing/2014/chart" uri="{C3380CC4-5D6E-409C-BE32-E72D297353CC}">
              <c16:uniqueId val="{00000004-2127-480E-8CF5-6E5561D89859}"/>
            </c:ext>
          </c:extLst>
        </c:ser>
        <c:dLbls>
          <c:showLegendKey val="0"/>
          <c:showVal val="0"/>
          <c:showCatName val="0"/>
          <c:showSerName val="0"/>
          <c:showPercent val="0"/>
          <c:showBubbleSize val="0"/>
        </c:dLbls>
        <c:smooth val="0"/>
        <c:axId val="2142852648"/>
        <c:axId val="2143061768"/>
      </c:lineChart>
      <c:catAx>
        <c:axId val="2142852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3061768"/>
        <c:crosses val="autoZero"/>
        <c:auto val="1"/>
        <c:lblAlgn val="ctr"/>
        <c:lblOffset val="100"/>
        <c:noMultiLvlLbl val="0"/>
      </c:catAx>
      <c:valAx>
        <c:axId val="21430617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142852648"/>
        <c:crosses val="autoZero"/>
        <c:crossBetween val="between"/>
      </c:valAx>
      <c:spPr>
        <a:noFill/>
        <a:ln>
          <a:noFill/>
        </a:ln>
        <a:effectLst/>
      </c:spPr>
    </c:plotArea>
    <c:legend>
      <c:legendPos val="b"/>
      <c:layout>
        <c:manualLayout>
          <c:xMode val="edge"/>
          <c:yMode val="edge"/>
          <c:x val="8.665419636526478E-2"/>
          <c:y val="0.12814624211234568"/>
          <c:w val="0.61579102639734995"/>
          <c:h val="7.5087073535942003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389645123668557E-2"/>
          <c:y val="1.9215180773664183E-2"/>
          <c:w val="0.92861801088109597"/>
          <c:h val="0.82235010190043001"/>
        </c:manualLayout>
      </c:layout>
      <c:lineChart>
        <c:grouping val="standard"/>
        <c:varyColors val="0"/>
        <c:ser>
          <c:idx val="0"/>
          <c:order val="0"/>
          <c:tx>
            <c:strRef>
              <c:f>'denoms by demog 12_18'!$S$8</c:f>
              <c:strCache>
                <c:ptCount val="1"/>
                <c:pt idx="0">
                  <c:v>White</c:v>
                </c:pt>
              </c:strCache>
            </c:strRef>
          </c:tx>
          <c:spPr>
            <a:ln w="38100" cap="rnd" cmpd="sng">
              <a:solidFill>
                <a:srgbClr val="008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12_18'!$T$8:$AA$8</c:f>
              <c:numCache>
                <c:formatCode>0.0</c:formatCode>
                <c:ptCount val="8"/>
                <c:pt idx="0">
                  <c:v>9.132026369216053</c:v>
                </c:pt>
                <c:pt idx="1">
                  <c:v>12.763579777115501</c:v>
                </c:pt>
                <c:pt idx="2">
                  <c:v>16.445759927830249</c:v>
                </c:pt>
                <c:pt idx="3">
                  <c:v>21.102639121064989</c:v>
                </c:pt>
                <c:pt idx="4">
                  <c:v>26.597719286365191</c:v>
                </c:pt>
                <c:pt idx="5">
                  <c:v>31.15475787334913</c:v>
                </c:pt>
                <c:pt idx="6">
                  <c:v>29.399673613792931</c:v>
                </c:pt>
                <c:pt idx="7">
                  <c:v>33.842844626046897</c:v>
                </c:pt>
              </c:numCache>
            </c:numRef>
          </c:val>
          <c:smooth val="0"/>
          <c:extLst>
            <c:ext xmlns:c16="http://schemas.microsoft.com/office/drawing/2014/chart" uri="{C3380CC4-5D6E-409C-BE32-E72D297353CC}">
              <c16:uniqueId val="{00000000-218C-41DE-A701-900924C89687}"/>
            </c:ext>
          </c:extLst>
        </c:ser>
        <c:ser>
          <c:idx val="1"/>
          <c:order val="1"/>
          <c:tx>
            <c:strRef>
              <c:f>'denoms by demog 12_18'!$S$9</c:f>
              <c:strCache>
                <c:ptCount val="1"/>
                <c:pt idx="0">
                  <c:v>Black</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12_18'!$T$9:$AA$9</c:f>
              <c:numCache>
                <c:formatCode>0.0</c:formatCode>
                <c:ptCount val="8"/>
                <c:pt idx="0">
                  <c:v>4.3852316361573296</c:v>
                </c:pt>
                <c:pt idx="1">
                  <c:v>5.9425410305446631</c:v>
                </c:pt>
                <c:pt idx="2">
                  <c:v>4.5288045288045264</c:v>
                </c:pt>
                <c:pt idx="3">
                  <c:v>8.7078132833733477</c:v>
                </c:pt>
                <c:pt idx="4">
                  <c:v>16.52472019451956</c:v>
                </c:pt>
                <c:pt idx="5">
                  <c:v>18.660729790040872</c:v>
                </c:pt>
                <c:pt idx="6">
                  <c:v>23.764381325329211</c:v>
                </c:pt>
                <c:pt idx="7">
                  <c:v>31.255327612661219</c:v>
                </c:pt>
              </c:numCache>
            </c:numRef>
          </c:val>
          <c:smooth val="0"/>
          <c:extLst>
            <c:ext xmlns:c16="http://schemas.microsoft.com/office/drawing/2014/chart" uri="{C3380CC4-5D6E-409C-BE32-E72D297353CC}">
              <c16:uniqueId val="{00000001-218C-41DE-A701-900924C89687}"/>
            </c:ext>
          </c:extLst>
        </c:ser>
        <c:ser>
          <c:idx val="2"/>
          <c:order val="2"/>
          <c:tx>
            <c:strRef>
              <c:f>'denoms by demog 12_18'!$S$10</c:f>
              <c:strCache>
                <c:ptCount val="1"/>
                <c:pt idx="0">
                  <c:v>Hispanic</c:v>
                </c:pt>
              </c:strCache>
            </c:strRef>
          </c:tx>
          <c:spPr>
            <a:ln w="38100" cap="rnd" cmpd="sng">
              <a:solidFill>
                <a:srgbClr val="5600D5"/>
              </a:solidFill>
              <a:round/>
            </a:ln>
            <a:effectLst/>
          </c:spPr>
          <c:marker>
            <c:symbol val="none"/>
          </c:marker>
          <c:dLbls>
            <c:dLbl>
              <c:idx val="0"/>
              <c:layout>
                <c:manualLayout>
                  <c:x val="-2.2568526753548201E-17"/>
                  <c:y val="-2.6984579481449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DF-4258-8C6A-63BDCD24BF1B}"/>
                </c:ext>
              </c:extLst>
            </c:dLbl>
            <c:dLbl>
              <c:idx val="4"/>
              <c:layout>
                <c:manualLayout>
                  <c:x val="-9.8482950985440201E-3"/>
                  <c:y val="-3.148200939502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DF-4258-8C6A-63BDCD24BF1B}"/>
                </c:ext>
              </c:extLst>
            </c:dLbl>
            <c:dLbl>
              <c:idx val="5"/>
              <c:layout>
                <c:manualLayout>
                  <c:x val="-3.69307431279747E-3"/>
                  <c:y val="-4.49742991357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6DF-4258-8C6A-63BDCD24BF1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12_18'!$T$10:$AA$10</c:f>
              <c:numCache>
                <c:formatCode>0.0</c:formatCode>
                <c:ptCount val="8"/>
                <c:pt idx="0">
                  <c:v>5.091599839418774</c:v>
                </c:pt>
                <c:pt idx="1">
                  <c:v>7.587814728327773</c:v>
                </c:pt>
                <c:pt idx="2">
                  <c:v>10.1635030453551</c:v>
                </c:pt>
                <c:pt idx="3">
                  <c:v>12.64037588866357</c:v>
                </c:pt>
                <c:pt idx="4">
                  <c:v>16.715628045267319</c:v>
                </c:pt>
                <c:pt idx="5">
                  <c:v>19.003754105242798</c:v>
                </c:pt>
                <c:pt idx="6">
                  <c:v>21.701940797783688</c:v>
                </c:pt>
                <c:pt idx="7">
                  <c:v>28.992436534539099</c:v>
                </c:pt>
              </c:numCache>
            </c:numRef>
          </c:val>
          <c:smooth val="0"/>
          <c:extLst>
            <c:ext xmlns:c16="http://schemas.microsoft.com/office/drawing/2014/chart" uri="{C3380CC4-5D6E-409C-BE32-E72D297353CC}">
              <c16:uniqueId val="{00000002-218C-41DE-A701-900924C89687}"/>
            </c:ext>
          </c:extLst>
        </c:ser>
        <c:ser>
          <c:idx val="3"/>
          <c:order val="3"/>
          <c:tx>
            <c:strRef>
              <c:f>'denoms by demog 12_18'!$S$11</c:f>
              <c:strCache>
                <c:ptCount val="1"/>
                <c:pt idx="0">
                  <c:v>Other</c:v>
                </c:pt>
              </c:strCache>
            </c:strRef>
          </c:tx>
          <c:spPr>
            <a:ln w="38100" cap="rnd" cmpd="sng">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'denoms by demog 12_18'!$T$7:$AA$7</c:f>
              <c:numCache>
                <c:formatCode>General</c:formatCode>
                <c:ptCount val="8"/>
                <c:pt idx="0">
                  <c:v>2012</c:v>
                </c:pt>
                <c:pt idx="1">
                  <c:v>2013</c:v>
                </c:pt>
                <c:pt idx="2">
                  <c:v>2014</c:v>
                </c:pt>
                <c:pt idx="3">
                  <c:v>2015</c:v>
                </c:pt>
                <c:pt idx="4">
                  <c:v>2016</c:v>
                </c:pt>
                <c:pt idx="5">
                  <c:v>2017</c:v>
                </c:pt>
                <c:pt idx="6">
                  <c:v>2018</c:v>
                </c:pt>
                <c:pt idx="7">
                  <c:v>2019</c:v>
                </c:pt>
              </c:numCache>
            </c:numRef>
          </c:cat>
          <c:val>
            <c:numRef>
              <c:f>'denoms by demog 12_18'!$T$11:$AA$11</c:f>
              <c:numCache>
                <c:formatCode>0.0</c:formatCode>
                <c:ptCount val="8"/>
                <c:pt idx="0">
                  <c:v>3.0603313726810351</c:v>
                </c:pt>
                <c:pt idx="1">
                  <c:v>3.569962336897345</c:v>
                </c:pt>
                <c:pt idx="2">
                  <c:v>2.2864328789048001</c:v>
                </c:pt>
                <c:pt idx="3">
                  <c:v>3.3375609104866171</c:v>
                </c:pt>
                <c:pt idx="4">
                  <c:v>9.9163173001173437</c:v>
                </c:pt>
                <c:pt idx="5">
                  <c:v>6.4072102472649206</c:v>
                </c:pt>
                <c:pt idx="6">
                  <c:v>10.6648465328584</c:v>
                </c:pt>
                <c:pt idx="7">
                  <c:v>10.6648465328584</c:v>
                </c:pt>
              </c:numCache>
            </c:numRef>
          </c:val>
          <c:smooth val="0"/>
          <c:extLst>
            <c:ext xmlns:c16="http://schemas.microsoft.com/office/drawing/2014/chart" uri="{C3380CC4-5D6E-409C-BE32-E72D297353CC}">
              <c16:uniqueId val="{00000003-218C-41DE-A701-900924C89687}"/>
            </c:ext>
          </c:extLst>
        </c:ser>
        <c:dLbls>
          <c:showLegendKey val="0"/>
          <c:showVal val="0"/>
          <c:showCatName val="0"/>
          <c:showSerName val="0"/>
          <c:showPercent val="0"/>
          <c:showBubbleSize val="0"/>
        </c:dLbls>
        <c:smooth val="0"/>
        <c:axId val="2133629064"/>
        <c:axId val="2133314088"/>
      </c:lineChart>
      <c:catAx>
        <c:axId val="2133629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33314088"/>
        <c:crosses val="autoZero"/>
        <c:auto val="1"/>
        <c:lblAlgn val="ctr"/>
        <c:lblOffset val="100"/>
        <c:noMultiLvlLbl val="0"/>
      </c:catAx>
      <c:valAx>
        <c:axId val="21333140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33629064"/>
        <c:crosses val="autoZero"/>
        <c:crossBetween val="between"/>
      </c:valAx>
      <c:spPr>
        <a:noFill/>
        <a:ln>
          <a:noFill/>
        </a:ln>
        <a:effectLst/>
      </c:spPr>
    </c:plotArea>
    <c:legend>
      <c:legendPos val="b"/>
      <c:layout>
        <c:manualLayout>
          <c:xMode val="edge"/>
          <c:yMode val="edge"/>
          <c:x val="0.42124465715863196"/>
          <c:y val="0.92372589049997611"/>
          <c:w val="0.35693660164271046"/>
          <c:h val="5.1538244975361518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dirty="0">
                <a:solidFill>
                  <a:srgbClr val="002060"/>
                </a:solidFill>
              </a:rPr>
              <a:t>Heroin-Involved Mortality Rate by</a:t>
            </a:r>
            <a:r>
              <a:rPr lang="en-US" sz="1600" b="1" baseline="0" dirty="0">
                <a:solidFill>
                  <a:srgbClr val="002060"/>
                </a:solidFill>
              </a:rPr>
              <a:t> 5CT Community Type</a:t>
            </a:r>
            <a:r>
              <a:rPr lang="en-US" sz="1600" b="1" dirty="0">
                <a:solidFill>
                  <a:srgbClr val="002060"/>
                </a:solidFill>
              </a:rPr>
              <a:t>, 2012-2019</a:t>
            </a:r>
          </a:p>
        </c:rich>
      </c:tx>
      <c:overlay val="0"/>
      <c:spPr>
        <a:noFill/>
        <a:ln>
          <a:noFill/>
        </a:ln>
        <a:effectLst/>
      </c:spPr>
    </c:title>
    <c:autoTitleDeleted val="0"/>
    <c:plotArea>
      <c:layout>
        <c:manualLayout>
          <c:layoutTarget val="inner"/>
          <c:xMode val="edge"/>
          <c:yMode val="edge"/>
          <c:x val="7.6577133475124612E-2"/>
          <c:y val="9.6490497859425484E-2"/>
          <c:w val="0.89021895244053095"/>
          <c:h val="0.73680776745396803"/>
        </c:manualLayout>
      </c:layout>
      <c:lineChart>
        <c:grouping val="standard"/>
        <c:varyColors val="0"/>
        <c:ser>
          <c:idx val="0"/>
          <c:order val="0"/>
          <c:tx>
            <c:strRef>
              <c:f>denominators!$BA$12</c:f>
              <c:strCache>
                <c:ptCount val="1"/>
                <c:pt idx="0">
                  <c:v>Rural</c:v>
                </c:pt>
              </c:strCache>
            </c:strRef>
          </c:tx>
          <c:spPr>
            <a:ln w="38100" cap="rnd" cmpd="sng">
              <a:solidFill>
                <a:srgbClr val="008000"/>
              </a:solidFill>
              <a:round/>
            </a:ln>
            <a:effectLst/>
          </c:spPr>
          <c:marker>
            <c:symbol val="none"/>
          </c:marker>
          <c:dLbls>
            <c:dLbl>
              <c:idx val="0"/>
              <c:layout>
                <c:manualLayout>
                  <c:x val="-2.8890347997373601E-2"/>
                  <c:y val="-2.024291497975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25-4125-8E28-FEB16AE027AF}"/>
                </c:ext>
              </c:extLst>
            </c:dLbl>
            <c:dLbl>
              <c:idx val="3"/>
              <c:layout>
                <c:manualLayout>
                  <c:x val="-1.5758371634931101E-2"/>
                  <c:y val="-3.23886639676113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25-4125-8E28-FEB16AE027AF}"/>
                </c:ext>
              </c:extLst>
            </c:dLbl>
            <c:dLbl>
              <c:idx val="4"/>
              <c:layout>
                <c:manualLayout>
                  <c:x val="-2.1567579207360001E-3"/>
                  <c:y val="-2.0630472100738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24-4ED3-9920-3BFC24E150F0}"/>
                </c:ext>
              </c:extLst>
            </c:dLbl>
            <c:dLbl>
              <c:idx val="6"/>
              <c:layout>
                <c:manualLayout>
                  <c:x val="-9.6300047524879303E-17"/>
                  <c:y val="-2.83400809716598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A25-4125-8E28-FEB16AE027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denominators!$BB$1:$BI$1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denominators!$BB$12:$BI$12</c:f>
              <c:numCache>
                <c:formatCode>0.0</c:formatCode>
                <c:ptCount val="8"/>
                <c:pt idx="0">
                  <c:v>5.5215550465908763</c:v>
                </c:pt>
                <c:pt idx="1">
                  <c:v>7.0745279410691806</c:v>
                </c:pt>
                <c:pt idx="2">
                  <c:v>11.755051345177099</c:v>
                </c:pt>
                <c:pt idx="3">
                  <c:v>11.5834588208039</c:v>
                </c:pt>
                <c:pt idx="4">
                  <c:v>9.3994637829708481</c:v>
                </c:pt>
                <c:pt idx="5">
                  <c:v>11.863537975632751</c:v>
                </c:pt>
                <c:pt idx="6">
                  <c:v>9.8835315655289406</c:v>
                </c:pt>
                <c:pt idx="7">
                  <c:v>7.4126486741467028</c:v>
                </c:pt>
              </c:numCache>
            </c:numRef>
          </c:val>
          <c:smooth val="0"/>
          <c:extLst>
            <c:ext xmlns:c16="http://schemas.microsoft.com/office/drawing/2014/chart" uri="{C3380CC4-5D6E-409C-BE32-E72D297353CC}">
              <c16:uniqueId val="{00000003-FA25-4125-8E28-FEB16AE027AF}"/>
            </c:ext>
          </c:extLst>
        </c:ser>
        <c:ser>
          <c:idx val="1"/>
          <c:order val="1"/>
          <c:tx>
            <c:strRef>
              <c:f>denominators!$BA$13</c:f>
              <c:strCache>
                <c:ptCount val="1"/>
                <c:pt idx="0">
                  <c:v>Suburban</c:v>
                </c:pt>
              </c:strCache>
            </c:strRef>
          </c:tx>
          <c:spPr>
            <a:ln w="38100" cap="rnd" cmpd="sng">
              <a:solidFill>
                <a:srgbClr val="FF6600"/>
              </a:solidFill>
              <a:round/>
            </a:ln>
            <a:effectLst/>
          </c:spPr>
          <c:marker>
            <c:symbol val="none"/>
          </c:marker>
          <c:dLbls>
            <c:dLbl>
              <c:idx val="4"/>
              <c:layout>
                <c:manualLayout>
                  <c:x val="-8.6270316829437609E-3"/>
                  <c:y val="3.0945708151107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524-4ED3-9920-3BFC24E150F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denominators!$BB$1:$BI$1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denominators!$BB$13:$BI$13</c:f>
              <c:numCache>
                <c:formatCode>0.0</c:formatCode>
                <c:ptCount val="8"/>
                <c:pt idx="0">
                  <c:v>2.7951950596923898</c:v>
                </c:pt>
                <c:pt idx="1">
                  <c:v>4.9820049979474081</c:v>
                </c:pt>
                <c:pt idx="2">
                  <c:v>5.8746801286455366</c:v>
                </c:pt>
                <c:pt idx="3">
                  <c:v>5.97990751076384</c:v>
                </c:pt>
                <c:pt idx="4">
                  <c:v>9.30405656866394</c:v>
                </c:pt>
                <c:pt idx="5">
                  <c:v>7.6812577311360277</c:v>
                </c:pt>
                <c:pt idx="6">
                  <c:v>6.7063240635919668</c:v>
                </c:pt>
                <c:pt idx="7">
                  <c:v>6.2058521185477886</c:v>
                </c:pt>
              </c:numCache>
            </c:numRef>
          </c:val>
          <c:smooth val="0"/>
          <c:extLst>
            <c:ext xmlns:c16="http://schemas.microsoft.com/office/drawing/2014/chart" uri="{C3380CC4-5D6E-409C-BE32-E72D297353CC}">
              <c16:uniqueId val="{00000004-FA25-4125-8E28-FEB16AE027AF}"/>
            </c:ext>
          </c:extLst>
        </c:ser>
        <c:ser>
          <c:idx val="2"/>
          <c:order val="2"/>
          <c:tx>
            <c:strRef>
              <c:f>denominators!$BA$14</c:f>
              <c:strCache>
                <c:ptCount val="1"/>
                <c:pt idx="0">
                  <c:v>Urban Core</c:v>
                </c:pt>
              </c:strCache>
            </c:strRef>
          </c:tx>
          <c:spPr>
            <a:ln w="38100" cap="rnd" cmpd="sng">
              <a:solidFill>
                <a:srgbClr val="FF0000"/>
              </a:solidFill>
              <a:round/>
            </a:ln>
            <a:effectLst/>
          </c:spPr>
          <c:marker>
            <c:symbol val="none"/>
          </c:marker>
          <c:dLbls>
            <c:dLbl>
              <c:idx val="2"/>
              <c:layout>
                <c:manualLayout>
                  <c:x val="-2.6263952724885102E-3"/>
                  <c:y val="-2.4291497975708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A25-4125-8E28-FEB16AE027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denominators!$BB$1:$BI$1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denominators!$BB$14:$BI$14</c:f>
              <c:numCache>
                <c:formatCode>0.0</c:formatCode>
                <c:ptCount val="8"/>
                <c:pt idx="0">
                  <c:v>7.3429346283006431</c:v>
                </c:pt>
                <c:pt idx="1">
                  <c:v>9.6239639965875625</c:v>
                </c:pt>
                <c:pt idx="2">
                  <c:v>12.7418084873513</c:v>
                </c:pt>
                <c:pt idx="3">
                  <c:v>18.99316573501914</c:v>
                </c:pt>
                <c:pt idx="4">
                  <c:v>22.24320223025169</c:v>
                </c:pt>
                <c:pt idx="5">
                  <c:v>18.87089681065434</c:v>
                </c:pt>
                <c:pt idx="6">
                  <c:v>19.987115743570261</c:v>
                </c:pt>
                <c:pt idx="7">
                  <c:v>20.317481293050761</c:v>
                </c:pt>
              </c:numCache>
            </c:numRef>
          </c:val>
          <c:smooth val="0"/>
          <c:extLst>
            <c:ext xmlns:c16="http://schemas.microsoft.com/office/drawing/2014/chart" uri="{C3380CC4-5D6E-409C-BE32-E72D297353CC}">
              <c16:uniqueId val="{00000006-FA25-4125-8E28-FEB16AE027AF}"/>
            </c:ext>
          </c:extLst>
        </c:ser>
        <c:ser>
          <c:idx val="3"/>
          <c:order val="3"/>
          <c:tx>
            <c:strRef>
              <c:f>denominators!$BA$15</c:f>
              <c:strCache>
                <c:ptCount val="1"/>
                <c:pt idx="0">
                  <c:v>Urban Periphery</c:v>
                </c:pt>
              </c:strCache>
            </c:strRef>
          </c:tx>
          <c:spPr>
            <a:ln w="38100" cap="rnd" cmpd="sng">
              <a:solidFill>
                <a:srgbClr val="660066"/>
              </a:solidFill>
              <a:round/>
            </a:ln>
            <a:effectLst/>
          </c:spPr>
          <c:marker>
            <c:symbol val="none"/>
          </c:marker>
          <c:dLbls>
            <c:dLbl>
              <c:idx val="1"/>
              <c:layout>
                <c:manualLayout>
                  <c:x val="-3.9540105109490298E-17"/>
                  <c:y val="-1.2894045062961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24-4ED3-9920-3BFC24E150F0}"/>
                </c:ext>
              </c:extLst>
            </c:dLbl>
            <c:dLbl>
              <c:idx val="6"/>
              <c:layout>
                <c:manualLayout>
                  <c:x val="-5.2527905449771201E-3"/>
                  <c:y val="2.0242914979756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A25-4125-8E28-FEB16AE027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denominators!$BB$1:$BI$1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denominators!$BB$15:$BI$15</c:f>
              <c:numCache>
                <c:formatCode>0.0</c:formatCode>
                <c:ptCount val="8"/>
                <c:pt idx="0">
                  <c:v>5.2197791806459701</c:v>
                </c:pt>
                <c:pt idx="1">
                  <c:v>7.3202243460096446</c:v>
                </c:pt>
                <c:pt idx="2">
                  <c:v>7.9920140176909937</c:v>
                </c:pt>
                <c:pt idx="3">
                  <c:v>11.32725185766931</c:v>
                </c:pt>
                <c:pt idx="4">
                  <c:v>14.46338567413007</c:v>
                </c:pt>
                <c:pt idx="5">
                  <c:v>14.3298675166038</c:v>
                </c:pt>
                <c:pt idx="6">
                  <c:v>9.6193829809634686</c:v>
                </c:pt>
                <c:pt idx="7">
                  <c:v>9.31641028864966</c:v>
                </c:pt>
              </c:numCache>
            </c:numRef>
          </c:val>
          <c:smooth val="0"/>
          <c:extLst>
            <c:ext xmlns:c16="http://schemas.microsoft.com/office/drawing/2014/chart" uri="{C3380CC4-5D6E-409C-BE32-E72D297353CC}">
              <c16:uniqueId val="{00000008-FA25-4125-8E28-FEB16AE027AF}"/>
            </c:ext>
          </c:extLst>
        </c:ser>
        <c:ser>
          <c:idx val="4"/>
          <c:order val="4"/>
          <c:tx>
            <c:strRef>
              <c:f>denominators!$BA$16</c:f>
              <c:strCache>
                <c:ptCount val="1"/>
                <c:pt idx="0">
                  <c:v>Wealthy</c:v>
                </c:pt>
              </c:strCache>
            </c:strRef>
          </c:tx>
          <c:spPr>
            <a:ln w="38100" cap="rnd" cmpd="sng">
              <a:solidFill>
                <a:srgbClr val="0000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denominators!$BB$1:$BI$1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denominators!$BB$16:$BI$16</c:f>
              <c:numCache>
                <c:formatCode>0.0</c:formatCode>
                <c:ptCount val="8"/>
                <c:pt idx="0">
                  <c:v>0.49719581560001602</c:v>
                </c:pt>
                <c:pt idx="1">
                  <c:v>2.4753455582399302</c:v>
                </c:pt>
                <c:pt idx="2">
                  <c:v>2.4628722015614608</c:v>
                </c:pt>
                <c:pt idx="3">
                  <c:v>3.9288099634620668</c:v>
                </c:pt>
                <c:pt idx="4">
                  <c:v>4.9370282052421404</c:v>
                </c:pt>
                <c:pt idx="5">
                  <c:v>3.9275176615559841</c:v>
                </c:pt>
                <c:pt idx="6">
                  <c:v>2.4657020840114021</c:v>
                </c:pt>
                <c:pt idx="7">
                  <c:v>1.9725616672091211</c:v>
                </c:pt>
              </c:numCache>
            </c:numRef>
          </c:val>
          <c:smooth val="0"/>
          <c:extLst>
            <c:ext xmlns:c16="http://schemas.microsoft.com/office/drawing/2014/chart" uri="{C3380CC4-5D6E-409C-BE32-E72D297353CC}">
              <c16:uniqueId val="{00000009-FA25-4125-8E28-FEB16AE027AF}"/>
            </c:ext>
          </c:extLst>
        </c:ser>
        <c:dLbls>
          <c:showLegendKey val="0"/>
          <c:showVal val="0"/>
          <c:showCatName val="0"/>
          <c:showSerName val="0"/>
          <c:showPercent val="0"/>
          <c:showBubbleSize val="0"/>
        </c:dLbls>
        <c:smooth val="0"/>
        <c:axId val="2105091144"/>
        <c:axId val="2137920200"/>
      </c:lineChart>
      <c:catAx>
        <c:axId val="2105091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137920200"/>
        <c:crosses val="autoZero"/>
        <c:auto val="1"/>
        <c:lblAlgn val="ctr"/>
        <c:lblOffset val="100"/>
        <c:noMultiLvlLbl val="0"/>
      </c:catAx>
      <c:valAx>
        <c:axId val="2137920200"/>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105091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baseline="0" dirty="0">
                <a:solidFill>
                  <a:srgbClr val="002060"/>
                </a:solidFill>
                <a:effectLst/>
              </a:rPr>
              <a:t>Fentanyl-Involved Mortality Rate </a:t>
            </a:r>
            <a:r>
              <a:rPr lang="en-US" sz="1600" b="1" i="0" u="none" strike="noStrike" baseline="0" dirty="0">
                <a:solidFill>
                  <a:srgbClr val="002060"/>
                </a:solidFill>
                <a:effectLst/>
              </a:rPr>
              <a:t>by 5CT Community Type, 2012-2019</a:t>
            </a:r>
            <a:endParaRPr lang="en-US" sz="1600" b="1" dirty="0">
              <a:solidFill>
                <a:srgbClr val="002060"/>
              </a:solidFill>
              <a:effectLst/>
            </a:endParaRPr>
          </a:p>
        </c:rich>
      </c:tx>
      <c:overlay val="0"/>
      <c:spPr>
        <a:noFill/>
        <a:ln>
          <a:noFill/>
        </a:ln>
        <a:effectLst/>
      </c:spPr>
    </c:title>
    <c:autoTitleDeleted val="0"/>
    <c:plotArea>
      <c:layout>
        <c:manualLayout>
          <c:layoutTarget val="inner"/>
          <c:xMode val="edge"/>
          <c:yMode val="edge"/>
          <c:x val="9.4653367069333805E-2"/>
          <c:y val="0.11011029385636199"/>
          <c:w val="0.88389129483814499"/>
          <c:h val="0.74608655500082899"/>
        </c:manualLayout>
      </c:layout>
      <c:lineChart>
        <c:grouping val="standard"/>
        <c:varyColors val="0"/>
        <c:ser>
          <c:idx val="0"/>
          <c:order val="0"/>
          <c:tx>
            <c:strRef>
              <c:f>denominators!$AJ$12</c:f>
              <c:strCache>
                <c:ptCount val="1"/>
                <c:pt idx="0">
                  <c:v>Rural</c:v>
                </c:pt>
              </c:strCache>
            </c:strRef>
          </c:tx>
          <c:spPr>
            <a:ln w="38100" cap="rnd" cmpd="sng">
              <a:solidFill>
                <a:srgbClr val="008000"/>
              </a:solidFill>
              <a:round/>
            </a:ln>
            <a:effectLst/>
          </c:spPr>
          <c:marker>
            <c:symbol val="none"/>
          </c:marker>
          <c:dLbls>
            <c:dLbl>
              <c:idx val="6"/>
              <c:layout>
                <c:manualLayout>
                  <c:x val="-8.7420364436227201E-3"/>
                  <c:y val="1.28940476811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B7-415D-B9EE-C9526C455E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denominators!$AK$1:$AR$1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denominators!$AK$12:$AR$12</c:f>
              <c:numCache>
                <c:formatCode>0.0</c:formatCode>
                <c:ptCount val="8"/>
                <c:pt idx="0">
                  <c:v>0.44172440372727101</c:v>
                </c:pt>
                <c:pt idx="1">
                  <c:v>1.3264739889504711</c:v>
                </c:pt>
                <c:pt idx="2">
                  <c:v>2.217934216071153</c:v>
                </c:pt>
                <c:pt idx="3">
                  <c:v>5.123452939970945</c:v>
                </c:pt>
                <c:pt idx="4">
                  <c:v>10.742244323395269</c:v>
                </c:pt>
                <c:pt idx="5">
                  <c:v>17.01186577637904</c:v>
                </c:pt>
                <c:pt idx="6">
                  <c:v>20.44094028325302</c:v>
                </c:pt>
                <c:pt idx="7">
                  <c:v>24.708828913822341</c:v>
                </c:pt>
              </c:numCache>
            </c:numRef>
          </c:val>
          <c:smooth val="0"/>
          <c:extLst>
            <c:ext xmlns:c16="http://schemas.microsoft.com/office/drawing/2014/chart" uri="{C3380CC4-5D6E-409C-BE32-E72D297353CC}">
              <c16:uniqueId val="{00000000-B268-4ED4-AD93-5DF34142A6B1}"/>
            </c:ext>
          </c:extLst>
        </c:ser>
        <c:ser>
          <c:idx val="1"/>
          <c:order val="1"/>
          <c:tx>
            <c:strRef>
              <c:f>denominators!$AJ$13</c:f>
              <c:strCache>
                <c:ptCount val="1"/>
                <c:pt idx="0">
                  <c:v>Suburban</c:v>
                </c:pt>
              </c:strCache>
            </c:strRef>
          </c:tx>
          <c:spPr>
            <a:ln w="38100" cap="rnd" cmpd="sng">
              <a:solidFill>
                <a:srgbClr val="FF66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denominators!$AK$1:$AR$1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denominators!$AK$13:$AR$13</c:f>
              <c:numCache>
                <c:formatCode>0.0</c:formatCode>
                <c:ptCount val="8"/>
                <c:pt idx="0">
                  <c:v>0.49914197494506901</c:v>
                </c:pt>
                <c:pt idx="1">
                  <c:v>0.49820049979474101</c:v>
                </c:pt>
                <c:pt idx="2">
                  <c:v>1.69270444384702</c:v>
                </c:pt>
                <c:pt idx="3">
                  <c:v>3.6876096316376969</c:v>
                </c:pt>
                <c:pt idx="4">
                  <c:v>9.6041874257176136</c:v>
                </c:pt>
                <c:pt idx="5">
                  <c:v>11.272495111926901</c:v>
                </c:pt>
                <c:pt idx="6">
                  <c:v>11.711043514033729</c:v>
                </c:pt>
                <c:pt idx="7">
                  <c:v>13.913120072228111</c:v>
                </c:pt>
              </c:numCache>
            </c:numRef>
          </c:val>
          <c:smooth val="0"/>
          <c:extLst>
            <c:ext xmlns:c16="http://schemas.microsoft.com/office/drawing/2014/chart" uri="{C3380CC4-5D6E-409C-BE32-E72D297353CC}">
              <c16:uniqueId val="{00000001-B268-4ED4-AD93-5DF34142A6B1}"/>
            </c:ext>
          </c:extLst>
        </c:ser>
        <c:ser>
          <c:idx val="2"/>
          <c:order val="2"/>
          <c:tx>
            <c:strRef>
              <c:f>denominators!$AJ$14</c:f>
              <c:strCache>
                <c:ptCount val="1"/>
                <c:pt idx="0">
                  <c:v>Urban Core</c:v>
                </c:pt>
              </c:strCache>
            </c:strRef>
          </c:tx>
          <c:spPr>
            <a:ln w="38100" cap="rnd" cmpd="sng">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denominators!$AK$1:$AR$1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denominators!$AK$14:$AR$14</c:f>
              <c:numCache>
                <c:formatCode>0.0</c:formatCode>
                <c:ptCount val="8"/>
                <c:pt idx="0">
                  <c:v>0</c:v>
                </c:pt>
                <c:pt idx="1">
                  <c:v>2.1205344399260748</c:v>
                </c:pt>
                <c:pt idx="2">
                  <c:v>2.940417343234917</c:v>
                </c:pt>
                <c:pt idx="3">
                  <c:v>8.0229751811718568</c:v>
                </c:pt>
                <c:pt idx="4">
                  <c:v>18.288855167095878</c:v>
                </c:pt>
                <c:pt idx="5">
                  <c:v>24.778307986163519</c:v>
                </c:pt>
                <c:pt idx="6">
                  <c:v>35.844662118634197</c:v>
                </c:pt>
                <c:pt idx="7">
                  <c:v>48.894101323114029</c:v>
                </c:pt>
              </c:numCache>
            </c:numRef>
          </c:val>
          <c:smooth val="0"/>
          <c:extLst>
            <c:ext xmlns:c16="http://schemas.microsoft.com/office/drawing/2014/chart" uri="{C3380CC4-5D6E-409C-BE32-E72D297353CC}">
              <c16:uniqueId val="{00000002-B268-4ED4-AD93-5DF34142A6B1}"/>
            </c:ext>
          </c:extLst>
        </c:ser>
        <c:ser>
          <c:idx val="3"/>
          <c:order val="3"/>
          <c:tx>
            <c:strRef>
              <c:f>denominators!$AJ$15</c:f>
              <c:strCache>
                <c:ptCount val="1"/>
                <c:pt idx="0">
                  <c:v>Urban Periphery</c:v>
                </c:pt>
              </c:strCache>
            </c:strRef>
          </c:tx>
          <c:spPr>
            <a:ln w="38100" cap="rnd" cmpd="sng">
              <a:solidFill>
                <a:srgbClr val="660066"/>
              </a:solidFill>
              <a:round/>
            </a:ln>
            <a:effectLst/>
          </c:spPr>
          <c:marker>
            <c:symbol val="none"/>
          </c:marker>
          <c:dLbls>
            <c:dLbl>
              <c:idx val="6"/>
              <c:layout>
                <c:manualLayout>
                  <c:x val="-8.7420364436227201E-3"/>
                  <c:y val="-3.09457144348153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3B7-415D-B9EE-C9526C455EB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denominators!$AK$1:$AR$1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denominators!$AK$15:$AR$15</c:f>
              <c:numCache>
                <c:formatCode>0.0</c:formatCode>
                <c:ptCount val="8"/>
                <c:pt idx="0">
                  <c:v>0.37824486816275099</c:v>
                </c:pt>
                <c:pt idx="1">
                  <c:v>0.754662303712335</c:v>
                </c:pt>
                <c:pt idx="2">
                  <c:v>1.734116249121632</c:v>
                </c:pt>
                <c:pt idx="3">
                  <c:v>5.1350208421434136</c:v>
                </c:pt>
                <c:pt idx="4">
                  <c:v>13.630415818551899</c:v>
                </c:pt>
                <c:pt idx="5">
                  <c:v>20.589757010699131</c:v>
                </c:pt>
                <c:pt idx="6">
                  <c:v>20.67788625041754</c:v>
                </c:pt>
                <c:pt idx="7">
                  <c:v>23.707613173555629</c:v>
                </c:pt>
              </c:numCache>
            </c:numRef>
          </c:val>
          <c:smooth val="0"/>
          <c:extLst>
            <c:ext xmlns:c16="http://schemas.microsoft.com/office/drawing/2014/chart" uri="{C3380CC4-5D6E-409C-BE32-E72D297353CC}">
              <c16:uniqueId val="{00000003-B268-4ED4-AD93-5DF34142A6B1}"/>
            </c:ext>
          </c:extLst>
        </c:ser>
        <c:ser>
          <c:idx val="4"/>
          <c:order val="4"/>
          <c:tx>
            <c:strRef>
              <c:f>denominators!$AJ$16</c:f>
              <c:strCache>
                <c:ptCount val="1"/>
                <c:pt idx="0">
                  <c:v>Wealthy</c:v>
                </c:pt>
              </c:strCache>
            </c:strRef>
          </c:tx>
          <c:spPr>
            <a:ln w="38100" cap="rnd" cmpd="sng">
              <a:solidFill>
                <a:srgbClr val="0000FF"/>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denominators!$AK$1:$AR$1</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denominators!$AK$16:$AR$16</c:f>
              <c:numCache>
                <c:formatCode>0.0</c:formatCode>
                <c:ptCount val="8"/>
                <c:pt idx="0">
                  <c:v>0</c:v>
                </c:pt>
                <c:pt idx="1">
                  <c:v>0</c:v>
                </c:pt>
                <c:pt idx="2">
                  <c:v>0</c:v>
                </c:pt>
                <c:pt idx="3">
                  <c:v>1.473303736298275</c:v>
                </c:pt>
                <c:pt idx="4">
                  <c:v>3.9496225641937071</c:v>
                </c:pt>
                <c:pt idx="5">
                  <c:v>2.9456382461669901</c:v>
                </c:pt>
                <c:pt idx="6">
                  <c:v>2.9588425008136761</c:v>
                </c:pt>
                <c:pt idx="7">
                  <c:v>3.4519829176159611</c:v>
                </c:pt>
              </c:numCache>
            </c:numRef>
          </c:val>
          <c:smooth val="0"/>
          <c:extLst>
            <c:ext xmlns:c16="http://schemas.microsoft.com/office/drawing/2014/chart" uri="{C3380CC4-5D6E-409C-BE32-E72D297353CC}">
              <c16:uniqueId val="{00000004-B268-4ED4-AD93-5DF34142A6B1}"/>
            </c:ext>
          </c:extLst>
        </c:ser>
        <c:dLbls>
          <c:showLegendKey val="0"/>
          <c:showVal val="0"/>
          <c:showCatName val="0"/>
          <c:showSerName val="0"/>
          <c:showPercent val="0"/>
          <c:showBubbleSize val="0"/>
        </c:dLbls>
        <c:smooth val="0"/>
        <c:axId val="2099321416"/>
        <c:axId val="2134480456"/>
      </c:lineChart>
      <c:catAx>
        <c:axId val="2099321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134480456"/>
        <c:crosses val="autoZero"/>
        <c:auto val="1"/>
        <c:lblAlgn val="ctr"/>
        <c:lblOffset val="100"/>
        <c:noMultiLvlLbl val="0"/>
      </c:catAx>
      <c:valAx>
        <c:axId val="2134480456"/>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099321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307676656696998"/>
          <c:y val="0"/>
          <c:w val="0.60184571405318499"/>
          <c:h val="0.94467152902005203"/>
        </c:manualLayout>
      </c:layout>
      <c:barChart>
        <c:barDir val="bar"/>
        <c:grouping val="clustered"/>
        <c:varyColors val="0"/>
        <c:ser>
          <c:idx val="0"/>
          <c:order val="0"/>
          <c:tx>
            <c:strRef>
              <c:f>Sheet2!$G$1:$G$2</c:f>
              <c:strCache>
                <c:ptCount val="2"/>
                <c:pt idx="0">
                  <c:v>Fentanyl</c:v>
                </c:pt>
              </c:strCache>
            </c:strRef>
          </c:tx>
          <c:spPr>
            <a:solidFill>
              <a:schemeClr val="accent1"/>
            </a:solidFill>
            <a:ln>
              <a:noFill/>
            </a:ln>
            <a:effectLst/>
          </c:spPr>
          <c:invertIfNegative val="0"/>
          <c:dPt>
            <c:idx val="0"/>
            <c:invertIfNegative val="0"/>
            <c:bubble3D val="0"/>
            <c:spPr>
              <a:solidFill>
                <a:schemeClr val="accent1"/>
              </a:solidFill>
              <a:ln>
                <a:solidFill>
                  <a:srgbClr val="002060"/>
                </a:solidFill>
              </a:ln>
              <a:effectLst/>
            </c:spPr>
            <c:extLst>
              <c:ext xmlns:c16="http://schemas.microsoft.com/office/drawing/2014/chart" uri="{C3380CC4-5D6E-409C-BE32-E72D297353CC}">
                <c16:uniqueId val="{0000000A-E1A5-4B99-877F-6A8A006D0CDE}"/>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A-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Sheet2!$G$3:$G$5</c:f>
              <c:numCache>
                <c:formatCode>0%</c:formatCode>
                <c:ptCount val="3"/>
                <c:pt idx="0">
                  <c:v>0.17</c:v>
                </c:pt>
                <c:pt idx="1">
                  <c:v>0.88</c:v>
                </c:pt>
                <c:pt idx="2">
                  <c:v>0.54</c:v>
                </c:pt>
              </c:numCache>
            </c:numRef>
          </c:val>
          <c:extLst>
            <c:ext xmlns:c16="http://schemas.microsoft.com/office/drawing/2014/chart" uri="{C3380CC4-5D6E-409C-BE32-E72D297353CC}">
              <c16:uniqueId val="{00000000-E1A5-4B99-877F-6A8A006D0CDE}"/>
            </c:ext>
          </c:extLst>
        </c:ser>
        <c:ser>
          <c:idx val="1"/>
          <c:order val="1"/>
          <c:tx>
            <c:strRef>
              <c:f>Sheet2!$H$1:$H$2</c:f>
              <c:strCache>
                <c:ptCount val="2"/>
                <c:pt idx="0">
                  <c:v>Heroin</c:v>
                </c:pt>
              </c:strCache>
            </c:strRef>
          </c:tx>
          <c:spPr>
            <a:solidFill>
              <a:schemeClr val="accent2"/>
            </a:solidFill>
            <a:ln>
              <a:noFill/>
            </a:ln>
            <a:effectLst/>
          </c:spPr>
          <c:invertIfNegative val="0"/>
          <c:dPt>
            <c:idx val="1"/>
            <c:invertIfNegative val="0"/>
            <c:bubble3D val="0"/>
            <c:spPr>
              <a:solidFill>
                <a:schemeClr val="accent2"/>
              </a:solidFill>
              <a:ln>
                <a:solidFill>
                  <a:schemeClr val="tx1"/>
                </a:solidFill>
              </a:ln>
              <a:effectLst/>
            </c:spPr>
            <c:extLst>
              <c:ext xmlns:c16="http://schemas.microsoft.com/office/drawing/2014/chart" uri="{C3380CC4-5D6E-409C-BE32-E72D297353CC}">
                <c16:uniqueId val="{00000007-E1A5-4B99-877F-6A8A006D0CDE}"/>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7-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Sheet2!$H$3:$H$5</c:f>
              <c:numCache>
                <c:formatCode>0%</c:formatCode>
                <c:ptCount val="3"/>
                <c:pt idx="0">
                  <c:v>0.35</c:v>
                </c:pt>
                <c:pt idx="1">
                  <c:v>0.03</c:v>
                </c:pt>
                <c:pt idx="2">
                  <c:v>0.2</c:v>
                </c:pt>
              </c:numCache>
            </c:numRef>
          </c:val>
          <c:extLst>
            <c:ext xmlns:c16="http://schemas.microsoft.com/office/drawing/2014/chart" uri="{C3380CC4-5D6E-409C-BE32-E72D297353CC}">
              <c16:uniqueId val="{00000001-E1A5-4B99-877F-6A8A006D0CDE}"/>
            </c:ext>
          </c:extLst>
        </c:ser>
        <c:ser>
          <c:idx val="2"/>
          <c:order val="2"/>
          <c:tx>
            <c:strRef>
              <c:f>Sheet2!$I$1:$I$2</c:f>
              <c:strCache>
                <c:ptCount val="2"/>
                <c:pt idx="0">
                  <c:v>Prescription Opioids*</c:v>
                </c:pt>
              </c:strCache>
            </c:strRef>
          </c:tx>
          <c:spPr>
            <a:solidFill>
              <a:schemeClr val="accent3"/>
            </a:solidFill>
            <a:ln>
              <a:solidFill>
                <a:srgbClr val="002060"/>
              </a:solid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9-864E-4855-A4D5-AF1C3780C221}"/>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8-864E-4855-A4D5-AF1C3780C221}"/>
              </c:ext>
            </c:extLst>
          </c:dPt>
          <c:dPt>
            <c:idx val="2"/>
            <c:invertIfNegative val="0"/>
            <c:bubble3D val="0"/>
            <c:spPr>
              <a:solidFill>
                <a:schemeClr val="accent3"/>
              </a:solidFill>
              <a:ln>
                <a:solidFill>
                  <a:srgbClr val="002060"/>
                </a:solidFill>
              </a:ln>
              <a:effectLst/>
            </c:spPr>
            <c:extLst>
              <c:ext xmlns:c16="http://schemas.microsoft.com/office/drawing/2014/chart" uri="{C3380CC4-5D6E-409C-BE32-E72D297353CC}">
                <c16:uniqueId val="{00000008-E1A5-4B99-877F-6A8A006D0CDE}"/>
              </c:ext>
            </c:extLst>
          </c:dPt>
          <c:dLbls>
            <c:dLbl>
              <c:idx val="2"/>
              <c:spPr>
                <a:noFill/>
                <a:ln>
                  <a:noFill/>
                </a:ln>
                <a:effectLst/>
              </c:spPr>
              <c:txPr>
                <a:bodyPr rot="0" spcFirstLastPara="1" vertOverflow="ellipsis" vert="horz" wrap="square" lIns="38100" tIns="19050" rIns="38100" bIns="19050" anchor="ctr" anchorCtr="1">
                  <a:spAutoFit/>
                </a:bodyPr>
                <a:lstStyle/>
                <a:p>
                  <a:pPr>
                    <a:defRPr sz="1200" b="1" i="0" u="sng"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extLst>
                <c:ext xmlns:c16="http://schemas.microsoft.com/office/drawing/2014/chart" uri="{C3380CC4-5D6E-409C-BE32-E72D297353CC}">
                  <c16:uniqueId val="{00000008-E1A5-4B99-877F-6A8A006D0CD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Sheet2!$I$3:$I$5</c:f>
              <c:numCache>
                <c:formatCode>0%</c:formatCode>
                <c:ptCount val="3"/>
                <c:pt idx="0">
                  <c:v>7.0000000000000007E-2</c:v>
                </c:pt>
                <c:pt idx="1">
                  <c:v>7.0000000000000007E-2</c:v>
                </c:pt>
                <c:pt idx="2">
                  <c:v>0.15</c:v>
                </c:pt>
              </c:numCache>
            </c:numRef>
          </c:val>
          <c:extLst>
            <c:ext xmlns:c16="http://schemas.microsoft.com/office/drawing/2014/chart" uri="{C3380CC4-5D6E-409C-BE32-E72D297353CC}">
              <c16:uniqueId val="{00000002-E1A5-4B99-877F-6A8A006D0CDE}"/>
            </c:ext>
          </c:extLst>
        </c:ser>
        <c:ser>
          <c:idx val="3"/>
          <c:order val="3"/>
          <c:tx>
            <c:strRef>
              <c:f>Sheet2!$J$1:$J$2</c:f>
              <c:strCache>
                <c:ptCount val="2"/>
                <c:pt idx="0">
                  <c:v>Cocaine</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Sheet2!$J$3:$J$5</c:f>
              <c:numCache>
                <c:formatCode>0%</c:formatCode>
                <c:ptCount val="3"/>
                <c:pt idx="0">
                  <c:v>0.4</c:v>
                </c:pt>
                <c:pt idx="1">
                  <c:v>0.37</c:v>
                </c:pt>
                <c:pt idx="2">
                  <c:v>0.2</c:v>
                </c:pt>
              </c:numCache>
            </c:numRef>
          </c:val>
          <c:extLst>
            <c:ext xmlns:c16="http://schemas.microsoft.com/office/drawing/2014/chart" uri="{C3380CC4-5D6E-409C-BE32-E72D297353CC}">
              <c16:uniqueId val="{00000003-E1A5-4B99-877F-6A8A006D0CDE}"/>
            </c:ext>
          </c:extLst>
        </c:ser>
        <c:ser>
          <c:idx val="4"/>
          <c:order val="4"/>
          <c:tx>
            <c:strRef>
              <c:f>Sheet2!$K$1:$K$2</c:f>
              <c:strCache>
                <c:ptCount val="2"/>
                <c:pt idx="0">
                  <c:v>Alcohol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Sheet2!$K$3:$K$5</c:f>
              <c:numCache>
                <c:formatCode>0%</c:formatCode>
                <c:ptCount val="3"/>
                <c:pt idx="0">
                  <c:v>0.27</c:v>
                </c:pt>
                <c:pt idx="1">
                  <c:v>0.26</c:v>
                </c:pt>
                <c:pt idx="2">
                  <c:v>0.27</c:v>
                </c:pt>
              </c:numCache>
            </c:numRef>
          </c:val>
          <c:extLst>
            <c:ext xmlns:c16="http://schemas.microsoft.com/office/drawing/2014/chart" uri="{C3380CC4-5D6E-409C-BE32-E72D297353CC}">
              <c16:uniqueId val="{00000004-E1A5-4B99-877F-6A8A006D0CDE}"/>
            </c:ext>
          </c:extLst>
        </c:ser>
        <c:ser>
          <c:idx val="5"/>
          <c:order val="5"/>
          <c:tx>
            <c:strRef>
              <c:f>Sheet2!$L$1:$L$2</c:f>
              <c:strCache>
                <c:ptCount val="2"/>
                <c:pt idx="0">
                  <c:v>Benzodiazepines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Sheet2!$L$3:$L$5</c:f>
              <c:numCache>
                <c:formatCode>0%</c:formatCode>
                <c:ptCount val="3"/>
                <c:pt idx="0">
                  <c:v>0.22</c:v>
                </c:pt>
                <c:pt idx="1">
                  <c:v>0.1</c:v>
                </c:pt>
                <c:pt idx="2">
                  <c:v>0.38</c:v>
                </c:pt>
              </c:numCache>
            </c:numRef>
          </c:val>
          <c:extLst>
            <c:ext xmlns:c16="http://schemas.microsoft.com/office/drawing/2014/chart" uri="{C3380CC4-5D6E-409C-BE32-E72D297353CC}">
              <c16:uniqueId val="{00000005-E1A5-4B99-877F-6A8A006D0CDE}"/>
            </c:ext>
          </c:extLst>
        </c:ser>
        <c:ser>
          <c:idx val="6"/>
          <c:order val="6"/>
          <c:tx>
            <c:strRef>
              <c:f>Sheet2!$M$1:$M$2</c:f>
              <c:strCache>
                <c:ptCount val="2"/>
                <c:pt idx="0">
                  <c:v>Xylazine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Sheet2!$F$3:$F$5</c:f>
              <c:strCache>
                <c:ptCount val="3"/>
                <c:pt idx="0">
                  <c:v>Fentanyl-Involved Deaths (n=979)</c:v>
                </c:pt>
                <c:pt idx="1">
                  <c:v>Heroin-Involved Deaths (n=387)</c:v>
                </c:pt>
                <c:pt idx="2">
                  <c:v>Prescription Opioid-Involved Deaths (n=133)</c:v>
                </c:pt>
              </c:strCache>
            </c:strRef>
          </c:cat>
          <c:val>
            <c:numRef>
              <c:f>Sheet2!$M$3:$M$5</c:f>
              <c:numCache>
                <c:formatCode>0%</c:formatCode>
                <c:ptCount val="3"/>
                <c:pt idx="0">
                  <c:v>7.0000000000000007E-2</c:v>
                </c:pt>
                <c:pt idx="1">
                  <c:v>0.08</c:v>
                </c:pt>
                <c:pt idx="2">
                  <c:v>0.03</c:v>
                </c:pt>
              </c:numCache>
            </c:numRef>
          </c:val>
          <c:extLst>
            <c:ext xmlns:c16="http://schemas.microsoft.com/office/drawing/2014/chart" uri="{C3380CC4-5D6E-409C-BE32-E72D297353CC}">
              <c16:uniqueId val="{00000006-E1A5-4B99-877F-6A8A006D0CDE}"/>
            </c:ext>
          </c:extLst>
        </c:ser>
        <c:dLbls>
          <c:showLegendKey val="0"/>
          <c:showVal val="0"/>
          <c:showCatName val="0"/>
          <c:showSerName val="0"/>
          <c:showPercent val="0"/>
          <c:showBubbleSize val="0"/>
        </c:dLbls>
        <c:gapWidth val="182"/>
        <c:axId val="2141097416"/>
        <c:axId val="-2140994680"/>
      </c:barChart>
      <c:catAx>
        <c:axId val="2141097416"/>
        <c:scaling>
          <c:orientation val="minMax"/>
        </c:scaling>
        <c:delete val="1"/>
        <c:axPos val="l"/>
        <c:numFmt formatCode="General" sourceLinked="1"/>
        <c:majorTickMark val="none"/>
        <c:minorTickMark val="none"/>
        <c:tickLblPos val="nextTo"/>
        <c:crossAx val="-2140994680"/>
        <c:crosses val="autoZero"/>
        <c:auto val="1"/>
        <c:lblAlgn val="ctr"/>
        <c:lblOffset val="100"/>
        <c:noMultiLvlLbl val="0"/>
      </c:catAx>
      <c:valAx>
        <c:axId val="-21409946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141097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989396153956402E-2"/>
          <c:y val="3.3506467906670202E-2"/>
          <c:w val="0.89705374831999096"/>
          <c:h val="0.79946431256627404"/>
        </c:manualLayout>
      </c:layout>
      <c:barChart>
        <c:barDir val="col"/>
        <c:grouping val="stacked"/>
        <c:varyColors val="0"/>
        <c:ser>
          <c:idx val="0"/>
          <c:order val="0"/>
          <c:tx>
            <c:strRef>
              <c:f>denominators!$AJ$21</c:f>
              <c:strCache>
                <c:ptCount val="1"/>
                <c:pt idx="0">
                  <c:v>Opioid + (benzo or coke or meth)</c:v>
                </c:pt>
              </c:strCache>
            </c:strRef>
          </c:tx>
          <c:spPr>
            <a:solidFill>
              <a:schemeClr val="accent1"/>
            </a:solidFill>
            <a:ln>
              <a:noFill/>
            </a:ln>
            <a:effectLst/>
          </c:spPr>
          <c:invertIfNegative val="0"/>
          <c:cat>
            <c:numRef>
              <c:f>denominators!$AK$20:$AR$20</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denominators!$AK$21:$AR$21</c:f>
            </c:numRef>
          </c:val>
          <c:extLst>
            <c:ext xmlns:c16="http://schemas.microsoft.com/office/drawing/2014/chart" uri="{C3380CC4-5D6E-409C-BE32-E72D297353CC}">
              <c16:uniqueId val="{00000000-ED8F-442E-A736-0F2734AAF629}"/>
            </c:ext>
          </c:extLst>
        </c:ser>
        <c:ser>
          <c:idx val="1"/>
          <c:order val="1"/>
          <c:tx>
            <c:strRef>
              <c:f>denominators!$AJ$22</c:f>
              <c:strCache>
                <c:ptCount val="1"/>
                <c:pt idx="0">
                  <c:v>Opioid with cocaine, meth, and/or benzodiazepine</c:v>
                </c:pt>
              </c:strCache>
            </c:strRef>
          </c:tx>
          <c:spPr>
            <a:solidFill>
              <a:srgbClr val="92D05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denominators!$AK$20:$AR$20</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denominators!$AK$22:$AR$22</c:f>
              <c:numCache>
                <c:formatCode>0.0</c:formatCode>
                <c:ptCount val="8"/>
                <c:pt idx="0">
                  <c:v>2.7295411836237551</c:v>
                </c:pt>
                <c:pt idx="1">
                  <c:v>3.92093613045316</c:v>
                </c:pt>
                <c:pt idx="2">
                  <c:v>6.0333468921451701</c:v>
                </c:pt>
                <c:pt idx="3">
                  <c:v>8.3544841022522078</c:v>
                </c:pt>
                <c:pt idx="4">
                  <c:v>11.29611134163131</c:v>
                </c:pt>
                <c:pt idx="5">
                  <c:v>14.93791845680154</c:v>
                </c:pt>
                <c:pt idx="6">
                  <c:v>14.018233178677569</c:v>
                </c:pt>
                <c:pt idx="7">
                  <c:v>17.885807933293499</c:v>
                </c:pt>
              </c:numCache>
            </c:numRef>
          </c:val>
          <c:extLst>
            <c:ext xmlns:c16="http://schemas.microsoft.com/office/drawing/2014/chart" uri="{C3380CC4-5D6E-409C-BE32-E72D297353CC}">
              <c16:uniqueId val="{00000001-ED8F-442E-A736-0F2734AAF629}"/>
            </c:ext>
          </c:extLst>
        </c:ser>
        <c:ser>
          <c:idx val="2"/>
          <c:order val="2"/>
          <c:tx>
            <c:strRef>
              <c:f>denominators!$AJ$23</c:f>
              <c:strCache>
                <c:ptCount val="1"/>
                <c:pt idx="0">
                  <c:v>Opioid - (benzo or coke or meth)</c:v>
                </c:pt>
              </c:strCache>
            </c:strRef>
          </c:tx>
          <c:spPr>
            <a:solidFill>
              <a:schemeClr val="accent3"/>
            </a:solidFill>
            <a:ln>
              <a:noFill/>
            </a:ln>
            <a:effectLst/>
          </c:spPr>
          <c:invertIfNegative val="0"/>
          <c:cat>
            <c:numRef>
              <c:f>denominators!$AK$20:$AR$20</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denominators!$AK$23:$AR$23</c:f>
            </c:numRef>
          </c:val>
          <c:extLst>
            <c:ext xmlns:c16="http://schemas.microsoft.com/office/drawing/2014/chart" uri="{C3380CC4-5D6E-409C-BE32-E72D297353CC}">
              <c16:uniqueId val="{00000002-ED8F-442E-A736-0F2734AAF629}"/>
            </c:ext>
          </c:extLst>
        </c:ser>
        <c:ser>
          <c:idx val="3"/>
          <c:order val="3"/>
          <c:tx>
            <c:strRef>
              <c:f>denominators!$AJ$24</c:f>
              <c:strCache>
                <c:ptCount val="1"/>
                <c:pt idx="0">
                  <c:v>Opioid alone (without cocaine, meth, benzodiazepine)</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denominators!$AK$20:$AR$20</c:f>
              <c:numCache>
                <c:formatCode>General</c:formatCode>
                <c:ptCount val="8"/>
                <c:pt idx="0">
                  <c:v>2012</c:v>
                </c:pt>
                <c:pt idx="1">
                  <c:v>2013</c:v>
                </c:pt>
                <c:pt idx="2">
                  <c:v>2014</c:v>
                </c:pt>
                <c:pt idx="3">
                  <c:v>2015</c:v>
                </c:pt>
                <c:pt idx="4">
                  <c:v>2016</c:v>
                </c:pt>
                <c:pt idx="5">
                  <c:v>2017</c:v>
                </c:pt>
                <c:pt idx="6">
                  <c:v>2018</c:v>
                </c:pt>
                <c:pt idx="7">
                  <c:v>2019</c:v>
                </c:pt>
              </c:numCache>
            </c:numRef>
          </c:cat>
          <c:val>
            <c:numRef>
              <c:f>denominators!$AK$24:$AR$24</c:f>
              <c:numCache>
                <c:formatCode>0.0</c:formatCode>
                <c:ptCount val="8"/>
                <c:pt idx="0">
                  <c:v>5.0691479124441177</c:v>
                </c:pt>
                <c:pt idx="1">
                  <c:v>6.9520144156970893</c:v>
                </c:pt>
                <c:pt idx="2">
                  <c:v>7.5347327547066358</c:v>
                </c:pt>
                <c:pt idx="3">
                  <c:v>9.2456290731591029</c:v>
                </c:pt>
                <c:pt idx="4">
                  <c:v>11.827364102747641</c:v>
                </c:pt>
                <c:pt idx="5">
                  <c:v>11.621477605384779</c:v>
                </c:pt>
                <c:pt idx="6">
                  <c:v>12.40181662924755</c:v>
                </c:pt>
                <c:pt idx="7">
                  <c:v>13.659271160324289</c:v>
                </c:pt>
              </c:numCache>
            </c:numRef>
          </c:val>
          <c:extLst>
            <c:ext xmlns:c16="http://schemas.microsoft.com/office/drawing/2014/chart" uri="{C3380CC4-5D6E-409C-BE32-E72D297353CC}">
              <c16:uniqueId val="{00000003-ED8F-442E-A736-0F2734AAF629}"/>
            </c:ext>
          </c:extLst>
        </c:ser>
        <c:dLbls>
          <c:showLegendKey val="0"/>
          <c:showVal val="0"/>
          <c:showCatName val="0"/>
          <c:showSerName val="0"/>
          <c:showPercent val="0"/>
          <c:showBubbleSize val="0"/>
        </c:dLbls>
        <c:gapWidth val="150"/>
        <c:overlap val="100"/>
        <c:axId val="-2140924072"/>
        <c:axId val="-2141127208"/>
      </c:barChart>
      <c:catAx>
        <c:axId val="-214092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141127208"/>
        <c:crosses val="autoZero"/>
        <c:auto val="1"/>
        <c:lblAlgn val="ctr"/>
        <c:lblOffset val="100"/>
        <c:noMultiLvlLbl val="0"/>
      </c:catAx>
      <c:valAx>
        <c:axId val="-2141127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r>
                  <a:rPr lang="en-US" sz="1600">
                    <a:solidFill>
                      <a:srgbClr val="002060"/>
                    </a:solidFill>
                  </a:rPr>
                  <a:t>Mortality</a:t>
                </a:r>
                <a:r>
                  <a:rPr lang="en-US" sz="1600" baseline="0">
                    <a:solidFill>
                      <a:srgbClr val="002060"/>
                    </a:solidFill>
                  </a:rPr>
                  <a:t> Rate (per 100,000)</a:t>
                </a:r>
                <a:endParaRPr lang="en-US" sz="1600">
                  <a:solidFill>
                    <a:srgbClr val="002060"/>
                  </a:solidFill>
                </a:endParaRPr>
              </a:p>
            </c:rich>
          </c:tx>
          <c:layout>
            <c:manualLayout>
              <c:xMode val="edge"/>
              <c:yMode val="edge"/>
              <c:x val="1.0601063612224799E-2"/>
              <c:y val="0.2256377333382159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092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62041938408401"/>
          <c:y val="3.51982430972319E-2"/>
          <c:w val="0.89737958061591505"/>
          <c:h val="0.79248509577916404"/>
        </c:manualLayout>
      </c:layout>
      <c:lineChart>
        <c:grouping val="standard"/>
        <c:varyColors val="0"/>
        <c:ser>
          <c:idx val="0"/>
          <c:order val="0"/>
          <c:tx>
            <c:strRef>
              <c:f>Sheet1!$A$24</c:f>
              <c:strCache>
                <c:ptCount val="1"/>
                <c:pt idx="0">
                  <c:v>All fentanyl-related substances*</c:v>
                </c:pt>
              </c:strCache>
            </c:strRef>
          </c:tx>
          <c:spPr>
            <a:ln w="38100" cap="rnd" cmpd="sng">
              <a:solidFill>
                <a:srgbClr val="0000FF"/>
              </a:solidFill>
              <a:round/>
            </a:ln>
            <a:effectLst/>
          </c:spPr>
          <c:marker>
            <c:symbol val="none"/>
          </c:marker>
          <c:dLbls>
            <c:dLbl>
              <c:idx val="1"/>
              <c:layout>
                <c:manualLayout>
                  <c:x val="-1.33711578393239E-2"/>
                  <c:y val="-2.88942499408465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A61-4CD3-9738-A3B62A67384E}"/>
                </c:ext>
              </c:extLst>
            </c:dLbl>
            <c:dLbl>
              <c:idx val="4"/>
              <c:layout>
                <c:manualLayout>
                  <c:x val="0"/>
                  <c:y val="-2.36407499516015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Sheet1!$B$23:$F$23</c:f>
              <c:numCache>
                <c:formatCode>General</c:formatCode>
                <c:ptCount val="5"/>
                <c:pt idx="0">
                  <c:v>2014</c:v>
                </c:pt>
                <c:pt idx="1">
                  <c:v>2015</c:v>
                </c:pt>
                <c:pt idx="2">
                  <c:v>2016</c:v>
                </c:pt>
                <c:pt idx="3">
                  <c:v>2017</c:v>
                </c:pt>
                <c:pt idx="4">
                  <c:v>2018</c:v>
                </c:pt>
              </c:numCache>
            </c:numRef>
          </c:cat>
          <c:val>
            <c:numRef>
              <c:f>Sheet1!$B$24:$F$24</c:f>
              <c:numCache>
                <c:formatCode>General</c:formatCode>
                <c:ptCount val="5"/>
                <c:pt idx="0">
                  <c:v>32</c:v>
                </c:pt>
                <c:pt idx="1">
                  <c:v>59</c:v>
                </c:pt>
                <c:pt idx="2">
                  <c:v>245</c:v>
                </c:pt>
                <c:pt idx="3">
                  <c:v>514</c:v>
                </c:pt>
                <c:pt idx="4">
                  <c:v>528</c:v>
                </c:pt>
              </c:numCache>
            </c:numRef>
          </c:val>
          <c:smooth val="0"/>
          <c:extLst>
            <c:ext xmlns:c16="http://schemas.microsoft.com/office/drawing/2014/chart" uri="{C3380CC4-5D6E-409C-BE32-E72D297353CC}">
              <c16:uniqueId val="{00000000-F88F-4D38-BB7E-07C7CE612583}"/>
            </c:ext>
          </c:extLst>
        </c:ser>
        <c:ser>
          <c:idx val="1"/>
          <c:order val="1"/>
          <c:tx>
            <c:strRef>
              <c:f>Sheet1!$A$25</c:f>
              <c:strCache>
                <c:ptCount val="1"/>
                <c:pt idx="0">
                  <c:v>Fentanyl</c:v>
                </c:pt>
              </c:strCache>
            </c:strRef>
          </c:tx>
          <c:spPr>
            <a:ln w="38100" cap="rnd" cmpd="sng">
              <a:solidFill>
                <a:srgbClr val="008000"/>
              </a:solidFill>
              <a:round/>
            </a:ln>
            <a:effectLst/>
          </c:spPr>
          <c:marker>
            <c:symbol val="none"/>
          </c:marker>
          <c:dLbls>
            <c:dLbl>
              <c:idx val="4"/>
              <c:layout>
                <c:manualLayout>
                  <c:x val="-1.18854736349547E-2"/>
                  <c:y val="7.8802499838672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Sheet1!$B$23:$F$23</c:f>
              <c:numCache>
                <c:formatCode>General</c:formatCode>
                <c:ptCount val="5"/>
                <c:pt idx="0">
                  <c:v>2014</c:v>
                </c:pt>
                <c:pt idx="1">
                  <c:v>2015</c:v>
                </c:pt>
                <c:pt idx="2">
                  <c:v>2016</c:v>
                </c:pt>
                <c:pt idx="3">
                  <c:v>2017</c:v>
                </c:pt>
                <c:pt idx="4">
                  <c:v>2018</c:v>
                </c:pt>
              </c:numCache>
            </c:numRef>
          </c:cat>
          <c:val>
            <c:numRef>
              <c:f>Sheet1!$B$25:$F$25</c:f>
              <c:numCache>
                <c:formatCode>General</c:formatCode>
                <c:ptCount val="5"/>
                <c:pt idx="0">
                  <c:v>32</c:v>
                </c:pt>
                <c:pt idx="1">
                  <c:v>50</c:v>
                </c:pt>
                <c:pt idx="2">
                  <c:v>203</c:v>
                </c:pt>
                <c:pt idx="3">
                  <c:v>433</c:v>
                </c:pt>
                <c:pt idx="4">
                  <c:v>471</c:v>
                </c:pt>
              </c:numCache>
            </c:numRef>
          </c:val>
          <c:smooth val="0"/>
          <c:extLst>
            <c:ext xmlns:c16="http://schemas.microsoft.com/office/drawing/2014/chart" uri="{C3380CC4-5D6E-409C-BE32-E72D297353CC}">
              <c16:uniqueId val="{00000001-F88F-4D38-BB7E-07C7CE612583}"/>
            </c:ext>
          </c:extLst>
        </c:ser>
        <c:ser>
          <c:idx val="2"/>
          <c:order val="2"/>
          <c:tx>
            <c:strRef>
              <c:f>Sheet1!$A$26</c:f>
              <c:strCache>
                <c:ptCount val="1"/>
                <c:pt idx="0">
                  <c:v>Heroin</c:v>
                </c:pt>
              </c:strCache>
            </c:strRef>
          </c:tx>
          <c:spPr>
            <a:ln w="38100" cap="rnd" cmpd="sng">
              <a:solidFill>
                <a:srgbClr val="C00000"/>
              </a:solidFill>
              <a:round/>
            </a:ln>
            <a:effectLst/>
          </c:spPr>
          <c:marker>
            <c:symbol val="none"/>
          </c:marker>
          <c:dLbls>
            <c:dLbl>
              <c:idx val="0"/>
              <c:layout>
                <c:manualLayout>
                  <c:x val="-9.55125496721663E-3"/>
                  <c:y val="1.37121722197005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8F-4D38-BB7E-07C7CE612583}"/>
                </c:ext>
              </c:extLst>
            </c:dLbl>
            <c:dLbl>
              <c:idx val="4"/>
              <c:layout>
                <c:manualLayout>
                  <c:x val="-2.9713684087387402E-3"/>
                  <c:y val="-2.10139999569791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61-4CD3-9738-A3B62A67384E}"/>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Sheet1!$B$23:$F$23</c:f>
              <c:numCache>
                <c:formatCode>General</c:formatCode>
                <c:ptCount val="5"/>
                <c:pt idx="0">
                  <c:v>2014</c:v>
                </c:pt>
                <c:pt idx="1">
                  <c:v>2015</c:v>
                </c:pt>
                <c:pt idx="2">
                  <c:v>2016</c:v>
                </c:pt>
                <c:pt idx="3">
                  <c:v>2017</c:v>
                </c:pt>
                <c:pt idx="4">
                  <c:v>2018</c:v>
                </c:pt>
              </c:numCache>
            </c:numRef>
          </c:cat>
          <c:val>
            <c:numRef>
              <c:f>Sheet1!$B$26:$F$26</c:f>
              <c:numCache>
                <c:formatCode>General</c:formatCode>
                <c:ptCount val="5"/>
                <c:pt idx="0">
                  <c:v>384</c:v>
                </c:pt>
                <c:pt idx="1">
                  <c:v>416</c:v>
                </c:pt>
                <c:pt idx="2">
                  <c:v>457</c:v>
                </c:pt>
                <c:pt idx="3">
                  <c:v>579</c:v>
                </c:pt>
                <c:pt idx="4">
                  <c:v>491</c:v>
                </c:pt>
              </c:numCache>
            </c:numRef>
          </c:val>
          <c:smooth val="0"/>
          <c:extLst>
            <c:ext xmlns:c16="http://schemas.microsoft.com/office/drawing/2014/chart" uri="{C3380CC4-5D6E-409C-BE32-E72D297353CC}">
              <c16:uniqueId val="{00000003-F88F-4D38-BB7E-07C7CE612583}"/>
            </c:ext>
          </c:extLst>
        </c:ser>
        <c:ser>
          <c:idx val="3"/>
          <c:order val="3"/>
          <c:tx>
            <c:strRef>
              <c:f>Sheet1!$A$27</c:f>
              <c:strCache>
                <c:ptCount val="1"/>
                <c:pt idx="0">
                  <c:v>Cocaine</c:v>
                </c:pt>
              </c:strCache>
            </c:strRef>
          </c:tx>
          <c:spPr>
            <a:ln w="38100" cap="rnd" cmpd="sng">
              <a:solidFill>
                <a:srgbClr val="FF6600"/>
              </a:solidFill>
              <a:round/>
            </a:ln>
            <a:effectLst/>
          </c:spPr>
          <c:marker>
            <c:symbol val="none"/>
          </c:marker>
          <c:dLbls>
            <c:dLbl>
              <c:idx val="0"/>
              <c:layout>
                <c:manualLayout>
                  <c:x val="-1.91025099344336E-3"/>
                  <c:y val="-1.0969737775760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8F-4D38-BB7E-07C7CE612583}"/>
                </c:ext>
              </c:extLst>
            </c:dLbl>
            <c:dLbl>
              <c:idx val="4"/>
              <c:layout>
                <c:manualLayout>
                  <c:x val="6.6855204281578099E-3"/>
                  <c:y val="1.59031097410645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8298248179451929E-2"/>
                      <c:h val="3.8481887421218178E-2"/>
                    </c:manualLayout>
                  </c15:layout>
                </c:ext>
                <c:ext xmlns:c16="http://schemas.microsoft.com/office/drawing/2014/chart" uri="{C3380CC4-5D6E-409C-BE32-E72D297353CC}">
                  <c16:uniqueId val="{00000007-F88F-4D38-BB7E-07C7CE61258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Sheet1!$B$23:$F$23</c:f>
              <c:numCache>
                <c:formatCode>General</c:formatCode>
                <c:ptCount val="5"/>
                <c:pt idx="0">
                  <c:v>2014</c:v>
                </c:pt>
                <c:pt idx="1">
                  <c:v>2015</c:v>
                </c:pt>
                <c:pt idx="2">
                  <c:v>2016</c:v>
                </c:pt>
                <c:pt idx="3">
                  <c:v>2017</c:v>
                </c:pt>
                <c:pt idx="4">
                  <c:v>2018</c:v>
                </c:pt>
              </c:numCache>
            </c:numRef>
          </c:cat>
          <c:val>
            <c:numRef>
              <c:f>Sheet1!$B$27:$F$27</c:f>
              <c:numCache>
                <c:formatCode>General</c:formatCode>
                <c:ptCount val="5"/>
                <c:pt idx="0">
                  <c:v>394</c:v>
                </c:pt>
                <c:pt idx="1">
                  <c:v>377</c:v>
                </c:pt>
                <c:pt idx="2">
                  <c:v>346</c:v>
                </c:pt>
                <c:pt idx="3">
                  <c:v>371</c:v>
                </c:pt>
                <c:pt idx="4">
                  <c:v>485</c:v>
                </c:pt>
              </c:numCache>
            </c:numRef>
          </c:val>
          <c:smooth val="0"/>
          <c:extLst>
            <c:ext xmlns:c16="http://schemas.microsoft.com/office/drawing/2014/chart" uri="{C3380CC4-5D6E-409C-BE32-E72D297353CC}">
              <c16:uniqueId val="{00000005-F88F-4D38-BB7E-07C7CE612583}"/>
            </c:ext>
          </c:extLst>
        </c:ser>
        <c:ser>
          <c:idx val="4"/>
          <c:order val="4"/>
          <c:tx>
            <c:strRef>
              <c:f>Sheet1!$A$28</c:f>
              <c:strCache>
                <c:ptCount val="1"/>
                <c:pt idx="0">
                  <c:v>Methamphetamine</c:v>
                </c:pt>
              </c:strCache>
            </c:strRef>
          </c:tx>
          <c:spPr>
            <a:ln w="38100" cap="rnd" cmpd="sng">
              <a:solidFill>
                <a:srgbClr val="FFFF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Sheet1!$B$23:$F$23</c:f>
              <c:numCache>
                <c:formatCode>General</c:formatCode>
                <c:ptCount val="5"/>
                <c:pt idx="0">
                  <c:v>2014</c:v>
                </c:pt>
                <c:pt idx="1">
                  <c:v>2015</c:v>
                </c:pt>
                <c:pt idx="2">
                  <c:v>2016</c:v>
                </c:pt>
                <c:pt idx="3">
                  <c:v>2017</c:v>
                </c:pt>
                <c:pt idx="4">
                  <c:v>2018</c:v>
                </c:pt>
              </c:numCache>
            </c:numRef>
          </c:cat>
          <c:val>
            <c:numRef>
              <c:f>Sheet1!$B$28:$F$28</c:f>
              <c:numCache>
                <c:formatCode>General</c:formatCode>
                <c:ptCount val="5"/>
                <c:pt idx="0">
                  <c:v>4</c:v>
                </c:pt>
                <c:pt idx="1">
                  <c:v>25</c:v>
                </c:pt>
                <c:pt idx="2">
                  <c:v>36</c:v>
                </c:pt>
                <c:pt idx="3">
                  <c:v>25</c:v>
                </c:pt>
                <c:pt idx="4">
                  <c:v>28</c:v>
                </c:pt>
              </c:numCache>
            </c:numRef>
          </c:val>
          <c:smooth val="0"/>
          <c:extLst>
            <c:ext xmlns:c16="http://schemas.microsoft.com/office/drawing/2014/chart" uri="{C3380CC4-5D6E-409C-BE32-E72D297353CC}">
              <c16:uniqueId val="{00000006-F88F-4D38-BB7E-07C7CE612583}"/>
            </c:ext>
          </c:extLst>
        </c:ser>
        <c:dLbls>
          <c:showLegendKey val="0"/>
          <c:showVal val="0"/>
          <c:showCatName val="0"/>
          <c:showSerName val="0"/>
          <c:showPercent val="0"/>
          <c:showBubbleSize val="0"/>
        </c:dLbls>
        <c:smooth val="0"/>
        <c:axId val="2133625352"/>
        <c:axId val="2133289128"/>
      </c:lineChart>
      <c:catAx>
        <c:axId val="2133625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33289128"/>
        <c:crosses val="autoZero"/>
        <c:auto val="1"/>
        <c:lblAlgn val="ctr"/>
        <c:lblOffset val="100"/>
        <c:noMultiLvlLbl val="0"/>
      </c:catAx>
      <c:valAx>
        <c:axId val="2133289128"/>
        <c:scaling>
          <c:orientation val="minMax"/>
          <c:max val="6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 of substances submitted to labs</a:t>
                </a:r>
              </a:p>
            </c:rich>
          </c:tx>
          <c:layout>
            <c:manualLayout>
              <c:xMode val="edge"/>
              <c:yMode val="edge"/>
              <c:x val="1.4153655860262081E-2"/>
              <c:y val="0.18796733398526369"/>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33625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spPr>
        <a:noFill/>
        <a:ln w="6350" cap="flat" cmpd="sng" algn="ctr">
          <a:solidFill>
            <a:schemeClr val="tx1">
              <a:tint val="75000"/>
            </a:schemeClr>
          </a:solidFill>
          <a:prstDash val="solid"/>
          <a:round/>
        </a:ln>
        <a:effectLst/>
        <a:sp3d contourW="6350">
          <a:contourClr>
            <a:schemeClr val="tx1">
              <a:tint val="75000"/>
            </a:schemeClr>
          </a:contourClr>
        </a:sp3d>
      </c:spPr>
    </c:floor>
    <c:sideWall>
      <c:thickness val="0"/>
      <c:spPr>
        <a:noFill/>
        <a:ln>
          <a:solidFill>
            <a:schemeClr val="bg1">
              <a:lumMod val="85000"/>
            </a:schemeClr>
          </a:solidFill>
        </a:ln>
        <a:effectLst/>
        <a:sp3d>
          <a:contourClr>
            <a:schemeClr val="bg1">
              <a:lumMod val="85000"/>
            </a:schemeClr>
          </a:contourClr>
        </a:sp3d>
      </c:spPr>
    </c:sideWall>
    <c:backWall>
      <c:thickness val="0"/>
      <c:spPr>
        <a:noFill/>
        <a:ln>
          <a:solidFill>
            <a:schemeClr val="bg1">
              <a:lumMod val="85000"/>
            </a:schemeClr>
          </a:solidFill>
        </a:ln>
        <a:effectLst/>
        <a:sp3d>
          <a:contourClr>
            <a:schemeClr val="bg1">
              <a:lumMod val="85000"/>
            </a:schemeClr>
          </a:contourClr>
        </a:sp3d>
      </c:spPr>
    </c:backWall>
    <c:plotArea>
      <c:layout>
        <c:manualLayout>
          <c:layoutTarget val="inner"/>
          <c:xMode val="edge"/>
          <c:yMode val="edge"/>
          <c:x val="4.8988363052417043E-2"/>
          <c:y val="5.1935171342425937E-2"/>
          <c:w val="0.81263998734550114"/>
          <c:h val="0.81690300453820341"/>
        </c:manualLayout>
      </c:layout>
      <c:bar3DChart>
        <c:barDir val="col"/>
        <c:grouping val="stacked"/>
        <c:varyColors val="0"/>
        <c:ser>
          <c:idx val="0"/>
          <c:order val="0"/>
          <c:tx>
            <c:strRef>
              <c:f>Sheet1!$B$1</c:f>
              <c:strCache>
                <c:ptCount val="1"/>
                <c:pt idx="0">
                  <c:v>Alcohol</c:v>
                </c:pt>
              </c:strCache>
            </c:strRef>
          </c:tx>
          <c:spPr>
            <a:solidFill>
              <a:srgbClr val="92D050"/>
            </a:solidFill>
            <a:ln>
              <a:noFill/>
            </a:ln>
            <a:effectLst/>
            <a:sp3d/>
          </c:spPr>
          <c:invertIfNegative val="0"/>
          <c:dPt>
            <c:idx val="1"/>
            <c:invertIfNegative val="0"/>
            <c:bubble3D val="0"/>
            <c:spPr>
              <a:solidFill>
                <a:srgbClr val="92D050"/>
              </a:solidFill>
              <a:ln>
                <a:noFill/>
              </a:ln>
              <a:effectLst/>
              <a:sp3d/>
            </c:spPr>
            <c:extLst>
              <c:ext xmlns:c16="http://schemas.microsoft.com/office/drawing/2014/chart" uri="{C3380CC4-5D6E-409C-BE32-E72D297353CC}">
                <c16:uniqueId val="{00000003-095D-457E-B36F-C5A7ACBB7AD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Sheet1!$B$2:$B$5</c:f>
              <c:numCache>
                <c:formatCode>0.0</c:formatCode>
                <c:ptCount val="4"/>
                <c:pt idx="0">
                  <c:v>15.1</c:v>
                </c:pt>
                <c:pt idx="1">
                  <c:v>29.8</c:v>
                </c:pt>
                <c:pt idx="2">
                  <c:v>47.9</c:v>
                </c:pt>
                <c:pt idx="3">
                  <c:v>50.5</c:v>
                </c:pt>
              </c:numCache>
            </c:numRef>
          </c:val>
          <c:extLst>
            <c:ext xmlns:c16="http://schemas.microsoft.com/office/drawing/2014/chart" uri="{C3380CC4-5D6E-409C-BE32-E72D297353CC}">
              <c16:uniqueId val="{00000001-E9F1-4110-9141-65D05DC6EE89}"/>
            </c:ext>
          </c:extLst>
        </c:ser>
        <c:ser>
          <c:idx val="1"/>
          <c:order val="1"/>
          <c:tx>
            <c:strRef>
              <c:f>Sheet1!$C$1</c:f>
              <c:strCache>
                <c:ptCount val="1"/>
                <c:pt idx="0">
                  <c:v>Tobacco/Cigarettes</c:v>
                </c:pt>
              </c:strCache>
            </c:strRef>
          </c:tx>
          <c:spPr>
            <a:solidFill>
              <a:schemeClr val="accent1"/>
            </a:solidFill>
            <a:ln>
              <a:noFill/>
            </a:ln>
            <a:effectLst/>
            <a:sp3d/>
          </c:spPr>
          <c:invertIfNegative val="0"/>
          <c:dLbls>
            <c:dLbl>
              <c:idx val="0"/>
              <c:layout>
                <c:manualLayout>
                  <c:x val="7.1589639547120804E-2"/>
                  <c:y val="-5.0765766610861601E-2"/>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mn-lt"/>
                        <a:ea typeface="+mn-ea"/>
                        <a:cs typeface="Arial" panose="020B0604020202020204" pitchFamily="34" charset="0"/>
                      </a:defRPr>
                    </a:pPr>
                    <a:fld id="{5B8FA473-9DB3-4256-A6A8-142257B6CA82}" type="VALUE">
                      <a:rPr lang="en-US" dirty="0">
                        <a:solidFill>
                          <a:srgbClr val="002060"/>
                        </a:solidFill>
                        <a:latin typeface="+mn-lt"/>
                      </a:rPr>
                      <a:pPr>
                        <a:defRPr sz="1600" b="1">
                          <a:solidFill>
                            <a:schemeClr val="tx2"/>
                          </a:solidFill>
                          <a:cs typeface="Arial" panose="020B0604020202020204" pitchFamily="34" charset="0"/>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2"/>
                      </a:solidFill>
                      <a:latin typeface="+mn-lt"/>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F1-4110-9141-65D05DC6EE89}"/>
                </c:ext>
              </c:extLst>
            </c:dLbl>
            <c:dLbl>
              <c:idx val="1"/>
              <c:layout>
                <c:manualLayout>
                  <c:x val="7.2167227530642794E-2"/>
                  <c:y val="-1.54166790821174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9F1-4110-9141-65D05DC6EE89}"/>
                </c:ext>
              </c:extLst>
            </c:dLbl>
            <c:dLbl>
              <c:idx val="2"/>
              <c:layout>
                <c:manualLayout>
                  <c:x val="7.4904564277764096E-2"/>
                  <c:y val="4.655637699856569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rgbClr val="002060"/>
                      </a:solidFill>
                      <a:latin typeface="+mn-lt"/>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4397143554561076E-2"/>
                      <c:h val="4.4854172713451025E-2"/>
                    </c:manualLayout>
                  </c15:layout>
                </c:ext>
                <c:ext xmlns:c16="http://schemas.microsoft.com/office/drawing/2014/chart" uri="{C3380CC4-5D6E-409C-BE32-E72D297353CC}">
                  <c16:uniqueId val="{00000004-E9F1-4110-9141-65D05DC6EE89}"/>
                </c:ext>
              </c:extLst>
            </c:dLbl>
            <c:dLbl>
              <c:idx val="3"/>
              <c:layout>
                <c:manualLayout>
                  <c:x val="7.2873555529191905E-2"/>
                  <c:y val="1.0721247563352699E-2"/>
                </c:manualLayout>
              </c:layout>
              <c:showLegendKey val="0"/>
              <c:showVal val="1"/>
              <c:showCatName val="0"/>
              <c:showSerName val="0"/>
              <c:showPercent val="0"/>
              <c:showBubbleSize val="0"/>
              <c:extLst>
                <c:ext xmlns:c15="http://schemas.microsoft.com/office/drawing/2012/chart" uri="{CE6537A1-D6FC-4f65-9D91-7224C49458BB}">
                  <c15:layout>
                    <c:manualLayout>
                      <c:w val="3.1245236488787687E-2"/>
                      <c:h val="4.9989203156136343E-2"/>
                    </c:manualLayout>
                  </c15:layout>
                </c:ext>
                <c:ext xmlns:c16="http://schemas.microsoft.com/office/drawing/2014/chart" uri="{C3380CC4-5D6E-409C-BE32-E72D297353CC}">
                  <c16:uniqueId val="{00000005-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Sheet1!$C$2:$C$5</c:f>
              <c:numCache>
                <c:formatCode>0.0</c:formatCode>
                <c:ptCount val="4"/>
                <c:pt idx="0">
                  <c:v>1.9</c:v>
                </c:pt>
                <c:pt idx="1">
                  <c:v>2</c:v>
                </c:pt>
                <c:pt idx="2">
                  <c:v>3.2</c:v>
                </c:pt>
                <c:pt idx="3">
                  <c:v>8.6</c:v>
                </c:pt>
              </c:numCache>
            </c:numRef>
          </c:val>
          <c:extLst>
            <c:ext xmlns:c16="http://schemas.microsoft.com/office/drawing/2014/chart" uri="{C3380CC4-5D6E-409C-BE32-E72D297353CC}">
              <c16:uniqueId val="{00000006-E9F1-4110-9141-65D05DC6EE89}"/>
            </c:ext>
          </c:extLst>
        </c:ser>
        <c:ser>
          <c:idx val="2"/>
          <c:order val="2"/>
          <c:tx>
            <c:strRef>
              <c:f>Sheet1!$D$1</c:f>
              <c:strCache>
                <c:ptCount val="1"/>
                <c:pt idx="0">
                  <c:v>Vaping/ENDS</c:v>
                </c:pt>
              </c:strCache>
            </c:strRef>
          </c:tx>
          <c:spPr>
            <a:solidFill>
              <a:schemeClr val="accent3"/>
            </a:solidFill>
            <a:ln>
              <a:noFill/>
            </a:ln>
            <a:effectLst/>
            <a:sp3d/>
          </c:spPr>
          <c:invertIfNegative val="0"/>
          <c:dLbls>
            <c:dLbl>
              <c:idx val="2"/>
              <c:layout>
                <c:manualLayout>
                  <c:x val="7.1696864823506901E-2"/>
                  <c:y val="-1.120020806456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9F1-4110-9141-65D05DC6EE89}"/>
                </c:ext>
              </c:extLst>
            </c:dLbl>
            <c:dLbl>
              <c:idx val="3"/>
              <c:layout>
                <c:manualLayout>
                  <c:x val="7.2054166272520107E-2"/>
                  <c:y val="-2.821029529643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Sheet1!$D$2:$D$5</c:f>
              <c:numCache>
                <c:formatCode>0.0</c:formatCode>
                <c:ptCount val="4"/>
                <c:pt idx="0">
                  <c:v>52.9</c:v>
                </c:pt>
                <c:pt idx="1">
                  <c:v>12.9</c:v>
                </c:pt>
                <c:pt idx="2">
                  <c:v>1.8</c:v>
                </c:pt>
                <c:pt idx="3">
                  <c:v>0.2</c:v>
                </c:pt>
              </c:numCache>
            </c:numRef>
          </c:val>
          <c:extLst>
            <c:ext xmlns:c16="http://schemas.microsoft.com/office/drawing/2014/chart" uri="{C3380CC4-5D6E-409C-BE32-E72D297353CC}">
              <c16:uniqueId val="{00000009-E9F1-4110-9141-65D05DC6EE89}"/>
            </c:ext>
          </c:extLst>
        </c:ser>
        <c:ser>
          <c:idx val="3"/>
          <c:order val="3"/>
          <c:tx>
            <c:strRef>
              <c:f>Sheet1!$E$1</c:f>
              <c:strCache>
                <c:ptCount val="1"/>
                <c:pt idx="0">
                  <c:v>Marijuana/Hashish/  THC</c:v>
                </c:pt>
              </c:strCache>
            </c:strRef>
          </c:tx>
          <c:spPr>
            <a:solidFill>
              <a:srgbClr val="FFFF00"/>
            </a:solidFill>
            <a:ln>
              <a:noFill/>
            </a:ln>
            <a:effectLst/>
            <a:sp3d/>
          </c:spPr>
          <c:invertIfNegative val="0"/>
          <c:dLbls>
            <c:dLbl>
              <c:idx val="0"/>
              <c:layout>
                <c:manualLayout>
                  <c:x val="-2.6826353063655198E-3"/>
                  <c:y val="4.67188814543329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E9F1-4110-9141-65D05DC6EE89}"/>
                </c:ext>
              </c:extLst>
            </c:dLbl>
            <c:dLbl>
              <c:idx val="1"/>
              <c:layout>
                <c:manualLayout>
                  <c:x val="-1.54871276534776E-3"/>
                  <c:y val="4.67188814543329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0D3-BD45-9FD3-084831431887}"/>
                </c:ext>
              </c:extLst>
            </c:dLbl>
            <c:dLbl>
              <c:idx val="2"/>
              <c:layout>
                <c:manualLayout>
                  <c:x val="-2.2124468076396798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B3-7C4C-A551-D5E78D103BC0}"/>
                </c:ext>
              </c:extLst>
            </c:dLbl>
            <c:dLbl>
              <c:idx val="3"/>
              <c:layout>
                <c:manualLayout>
                  <c:x val="7.2623566460769604E-2"/>
                  <c:y val="-9.81096510540993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9F1-4110-9141-65D05DC6EE8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Sheet1!$E$2:$E$5</c:f>
              <c:numCache>
                <c:formatCode>0.0</c:formatCode>
                <c:ptCount val="4"/>
                <c:pt idx="0">
                  <c:v>23.3</c:v>
                </c:pt>
                <c:pt idx="1">
                  <c:v>25.1</c:v>
                </c:pt>
                <c:pt idx="2">
                  <c:v>4.2</c:v>
                </c:pt>
                <c:pt idx="3">
                  <c:v>0.2</c:v>
                </c:pt>
              </c:numCache>
            </c:numRef>
          </c:val>
          <c:extLst>
            <c:ext xmlns:c16="http://schemas.microsoft.com/office/drawing/2014/chart" uri="{C3380CC4-5D6E-409C-BE32-E72D297353CC}">
              <c16:uniqueId val="{0000000D-E9F1-4110-9141-65D05DC6EE89}"/>
            </c:ext>
          </c:extLst>
        </c:ser>
        <c:ser>
          <c:idx val="4"/>
          <c:order val="4"/>
          <c:tx>
            <c:strRef>
              <c:f>Sheet1!$F$1</c:f>
              <c:strCache>
                <c:ptCount val="1"/>
                <c:pt idx="0">
                  <c:v>Heroin/Fentanyl</c:v>
                </c:pt>
              </c:strCache>
            </c:strRef>
          </c:tx>
          <c:spPr>
            <a:solidFill>
              <a:srgbClr val="7030A0"/>
            </a:solidFill>
            <a:ln>
              <a:noFill/>
            </a:ln>
            <a:effectLst/>
            <a:sp3d/>
          </c:spPr>
          <c:invertIfNegative val="0"/>
          <c:dLbls>
            <c:dLbl>
              <c:idx val="0"/>
              <c:layout>
                <c:manualLayout>
                  <c:x val="7.3010744652106704E-2"/>
                  <c:y val="-6.8012115272770193E-2"/>
                </c:manualLayout>
              </c:layout>
              <c:tx>
                <c:rich>
                  <a:bodyPr/>
                  <a:lstStyle/>
                  <a:p>
                    <a:fld id="{568D8612-CF79-4E8F-96E2-29E92257F53B}"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manualLayout>
                      <c:w val="2.9309432636308065E-2"/>
                      <c:h val="5.262881995830615E-2"/>
                    </c:manualLayout>
                  </c15:layout>
                  <c15:dlblFieldTable/>
                  <c15:showDataLabelsRange val="0"/>
                </c:ext>
                <c:ext xmlns:c16="http://schemas.microsoft.com/office/drawing/2014/chart" uri="{C3380CC4-5D6E-409C-BE32-E72D297353CC}">
                  <c16:uniqueId val="{0000000E-E9F1-4110-9141-65D05DC6EE89}"/>
                </c:ext>
              </c:extLst>
            </c:dLbl>
            <c:dLbl>
              <c:idx val="3"/>
              <c:layout>
                <c:manualLayout>
                  <c:x val="7.1904521248286696E-2"/>
                  <c:y val="-0.22658657505351501"/>
                </c:manualLayout>
              </c:layout>
              <c:tx>
                <c:rich>
                  <a:bodyPr/>
                  <a:lstStyle/>
                  <a:p>
                    <a:fld id="{5850C617-43A9-4E93-B018-FAD3591FE87A}" type="VALUE">
                      <a:rPr lang="en-US">
                        <a:solidFill>
                          <a:srgbClr val="002060"/>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ysClr val="window" lastClr="FFFFFF"/>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Sheet1!$F$2:$F$5</c:f>
              <c:numCache>
                <c:formatCode>0.0</c:formatCode>
                <c:ptCount val="4"/>
                <c:pt idx="0">
                  <c:v>2.2999999999999998</c:v>
                </c:pt>
                <c:pt idx="1">
                  <c:v>13.6</c:v>
                </c:pt>
                <c:pt idx="2">
                  <c:v>18.7</c:v>
                </c:pt>
                <c:pt idx="3">
                  <c:v>1.6</c:v>
                </c:pt>
              </c:numCache>
            </c:numRef>
          </c:val>
          <c:extLst>
            <c:ext xmlns:c16="http://schemas.microsoft.com/office/drawing/2014/chart" uri="{C3380CC4-5D6E-409C-BE32-E72D297353CC}">
              <c16:uniqueId val="{00000010-E9F1-4110-9141-65D05DC6EE89}"/>
            </c:ext>
          </c:extLst>
        </c:ser>
        <c:ser>
          <c:idx val="5"/>
          <c:order val="5"/>
          <c:tx>
            <c:strRef>
              <c:f>Sheet1!$G$1</c:f>
              <c:strCache>
                <c:ptCount val="1"/>
                <c:pt idx="0">
                  <c:v>Prescription drugs</c:v>
                </c:pt>
              </c:strCache>
            </c:strRef>
          </c:tx>
          <c:spPr>
            <a:solidFill>
              <a:srgbClr val="FF0000"/>
            </a:solidFill>
            <a:ln>
              <a:noFill/>
            </a:ln>
            <a:effectLst/>
            <a:sp3d/>
          </c:spPr>
          <c:invertIfNegative val="0"/>
          <c:dLbls>
            <c:dLbl>
              <c:idx val="0"/>
              <c:layout>
                <c:manualLayout>
                  <c:x val="-1.1062234038198E-3"/>
                  <c:y val="-4.94171727572267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CC-5A4D-997A-D8928D8F125E}"/>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bg1"/>
                      </a:solidFill>
                      <a:prstDash val="solid"/>
                      <a:round/>
                    </a:ln>
                    <a:effectLst/>
                  </c:spPr>
                </c15:leaderLines>
              </c:ext>
            </c:extLst>
          </c:dLbls>
          <c:cat>
            <c:strRef>
              <c:f>Sheet1!$A$2:$A$5</c:f>
              <c:strCache>
                <c:ptCount val="4"/>
                <c:pt idx="0">
                  <c:v>12-17 years old</c:v>
                </c:pt>
                <c:pt idx="1">
                  <c:v>18-25 years old</c:v>
                </c:pt>
                <c:pt idx="2">
                  <c:v>26-65 years old</c:v>
                </c:pt>
                <c:pt idx="3">
                  <c:v>66 or older</c:v>
                </c:pt>
              </c:strCache>
            </c:strRef>
          </c:cat>
          <c:val>
            <c:numRef>
              <c:f>Sheet1!$G$2:$G$5</c:f>
              <c:numCache>
                <c:formatCode>0.0</c:formatCode>
                <c:ptCount val="4"/>
                <c:pt idx="0">
                  <c:v>4.5</c:v>
                </c:pt>
                <c:pt idx="1">
                  <c:v>16.600000000000001</c:v>
                </c:pt>
                <c:pt idx="2">
                  <c:v>24.1</c:v>
                </c:pt>
                <c:pt idx="3">
                  <c:v>38.799999999999997</c:v>
                </c:pt>
              </c:numCache>
            </c:numRef>
          </c:val>
          <c:extLst>
            <c:ext xmlns:c16="http://schemas.microsoft.com/office/drawing/2014/chart" uri="{C3380CC4-5D6E-409C-BE32-E72D297353CC}">
              <c16:uniqueId val="{00000000-C0D3-BD45-9FD3-084831431887}"/>
            </c:ext>
          </c:extLst>
        </c:ser>
        <c:dLbls>
          <c:showLegendKey val="0"/>
          <c:showVal val="1"/>
          <c:showCatName val="0"/>
          <c:showSerName val="0"/>
          <c:showPercent val="0"/>
          <c:showBubbleSize val="0"/>
        </c:dLbls>
        <c:gapWidth val="150"/>
        <c:shape val="box"/>
        <c:axId val="-2126586824"/>
        <c:axId val="-2126583304"/>
        <c:axId val="0"/>
      </c:bar3DChart>
      <c:catAx>
        <c:axId val="-2126586824"/>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126583304"/>
        <c:crosses val="autoZero"/>
        <c:auto val="1"/>
        <c:lblAlgn val="ctr"/>
        <c:lblOffset val="100"/>
        <c:noMultiLvlLbl val="0"/>
      </c:catAx>
      <c:valAx>
        <c:axId val="-2126583304"/>
        <c:scaling>
          <c:orientation val="minMax"/>
          <c:max val="100"/>
        </c:scaling>
        <c:delete val="0"/>
        <c:axPos val="l"/>
        <c:majorGridlines>
          <c:spPr>
            <a:ln w="6350" cap="flat" cmpd="sng" algn="ctr">
              <a:solidFill>
                <a:srgbClr val="002060"/>
              </a:solidFill>
              <a:prstDash val="solid"/>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solidFill>
                      <a:srgbClr val="002060"/>
                    </a:solidFill>
                  </a:rPr>
                  <a:t>Percent Reporting</a:t>
                </a:r>
              </a:p>
            </c:rich>
          </c:tx>
          <c:layout>
            <c:manualLayout>
              <c:xMode val="edge"/>
              <c:yMode val="edge"/>
              <c:x val="1.1858105159513061E-2"/>
              <c:y val="0.34207344342355328"/>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1" i="0" u="none" strike="noStrike" kern="1200" baseline="0">
                <a:solidFill>
                  <a:srgbClr val="002060"/>
                </a:solidFill>
                <a:latin typeface="Arial" panose="020B0604020202020204" pitchFamily="34" charset="0"/>
                <a:ea typeface="+mn-ea"/>
                <a:cs typeface="Arial" panose="020B0604020202020204" pitchFamily="34" charset="0"/>
              </a:defRPr>
            </a:pPr>
            <a:endParaRPr lang="en-US"/>
          </a:p>
        </c:txPr>
        <c:crossAx val="-2126586824"/>
        <c:crosses val="autoZero"/>
        <c:crossBetween val="between"/>
      </c:valAx>
      <c:spPr>
        <a:noFill/>
        <a:ln>
          <a:noFill/>
        </a:ln>
        <a:effectLst/>
      </c:spPr>
    </c:plotArea>
    <c:legend>
      <c:legendPos val="r"/>
      <c:legendEntry>
        <c:idx val="3"/>
        <c:txPr>
          <a:bodyPr rot="0" spcFirstLastPara="1" vertOverflow="ellipsis" vert="horz" wrap="square" anchor="ctr" anchorCtr="1"/>
          <a:lstStyle/>
          <a:p>
            <a:pPr>
              <a:defRPr sz="1400" b="1" i="0" u="none" strike="noStrike" kern="1200" baseline="0">
                <a:solidFill>
                  <a:srgbClr val="002060"/>
                </a:solidFill>
                <a:latin typeface="+mn-lt"/>
                <a:ea typeface="+mn-ea"/>
                <a:cs typeface="Arial" pitchFamily="34" charset="0"/>
              </a:defRPr>
            </a:pPr>
            <a:endParaRPr lang="en-US"/>
          </a:p>
        </c:txPr>
      </c:legendEntry>
      <c:layout>
        <c:manualLayout>
          <c:xMode val="edge"/>
          <c:yMode val="edge"/>
          <c:x val="0.84023224768394278"/>
          <c:y val="0.13270031077240571"/>
          <c:w val="0.15976775231605725"/>
          <c:h val="0.6747817731618051"/>
        </c:manualLayout>
      </c:layout>
      <c:overlay val="0"/>
      <c:spPr>
        <a:noFill/>
        <a:ln>
          <a:noFill/>
        </a:ln>
        <a:effectLst/>
      </c:spPr>
      <c:txPr>
        <a:bodyPr rot="0" spcFirstLastPara="1" vertOverflow="ellipsis" vert="horz" wrap="square" anchor="ctr" anchorCtr="1"/>
        <a:lstStyle/>
        <a:p>
          <a:pPr>
            <a:defRPr sz="1400" b="1" i="0" u="none" strike="noStrike" kern="1200" baseline="0">
              <a:solidFill>
                <a:srgbClr val="002060"/>
              </a:solidFill>
              <a:latin typeface="+mn-lt"/>
              <a:ea typeface="+mn-ea"/>
              <a:cs typeface="Arial"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Alcohol Use</c:v>
                </c:pt>
              </c:strCache>
            </c:strRef>
          </c:tx>
          <c:spPr>
            <a:ln w="57150" cap="rnd">
              <a:solidFill>
                <a:srgbClr val="0070C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2005</c:v>
                </c:pt>
                <c:pt idx="1">
                  <c:v>2007</c:v>
                </c:pt>
                <c:pt idx="2">
                  <c:v>2009</c:v>
                </c:pt>
                <c:pt idx="3">
                  <c:v>2011</c:v>
                </c:pt>
                <c:pt idx="4">
                  <c:v>2013</c:v>
                </c:pt>
                <c:pt idx="5">
                  <c:v>2015</c:v>
                </c:pt>
                <c:pt idx="6">
                  <c:v>2017</c:v>
                </c:pt>
                <c:pt idx="7">
                  <c:v>2019</c:v>
                </c:pt>
              </c:numCache>
            </c:numRef>
          </c:cat>
          <c:val>
            <c:numRef>
              <c:f>Sheet1!$B$2:$B$9</c:f>
              <c:numCache>
                <c:formatCode>General</c:formatCode>
                <c:ptCount val="8"/>
                <c:pt idx="0">
                  <c:v>45.3</c:v>
                </c:pt>
                <c:pt idx="1">
                  <c:v>44.7</c:v>
                </c:pt>
                <c:pt idx="2">
                  <c:v>43.5</c:v>
                </c:pt>
                <c:pt idx="3">
                  <c:v>41.5</c:v>
                </c:pt>
                <c:pt idx="4">
                  <c:v>36.700000000000003</c:v>
                </c:pt>
                <c:pt idx="5">
                  <c:v>30.2</c:v>
                </c:pt>
                <c:pt idx="6">
                  <c:v>30.4</c:v>
                </c:pt>
                <c:pt idx="7">
                  <c:v>25.9</c:v>
                </c:pt>
              </c:numCache>
            </c:numRef>
          </c:val>
          <c:smooth val="0"/>
          <c:extLst>
            <c:ext xmlns:c16="http://schemas.microsoft.com/office/drawing/2014/chart" uri="{C3380CC4-5D6E-409C-BE32-E72D297353CC}">
              <c16:uniqueId val="{00000000-EB7D-440E-B050-74CCEA912FDB}"/>
            </c:ext>
          </c:extLst>
        </c:ser>
        <c:ser>
          <c:idx val="1"/>
          <c:order val="1"/>
          <c:tx>
            <c:strRef>
              <c:f>Sheet1!$C$1</c:f>
              <c:strCache>
                <c:ptCount val="1"/>
                <c:pt idx="0">
                  <c:v>Binge Drinking</c:v>
                </c:pt>
              </c:strCache>
            </c:strRef>
          </c:tx>
          <c:spPr>
            <a:ln w="571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8"/>
                <c:pt idx="0">
                  <c:v>2005</c:v>
                </c:pt>
                <c:pt idx="1">
                  <c:v>2007</c:v>
                </c:pt>
                <c:pt idx="2">
                  <c:v>2009</c:v>
                </c:pt>
                <c:pt idx="3">
                  <c:v>2011</c:v>
                </c:pt>
                <c:pt idx="4">
                  <c:v>2013</c:v>
                </c:pt>
                <c:pt idx="5">
                  <c:v>2015</c:v>
                </c:pt>
                <c:pt idx="6">
                  <c:v>2017</c:v>
                </c:pt>
                <c:pt idx="7">
                  <c:v>2019</c:v>
                </c:pt>
              </c:numCache>
            </c:numRef>
          </c:cat>
          <c:val>
            <c:numRef>
              <c:f>Sheet1!$C$2:$C$9</c:f>
              <c:numCache>
                <c:formatCode>General</c:formatCode>
                <c:ptCount val="8"/>
                <c:pt idx="0">
                  <c:v>27.8</c:v>
                </c:pt>
                <c:pt idx="1">
                  <c:v>26.2</c:v>
                </c:pt>
                <c:pt idx="2">
                  <c:v>24.2</c:v>
                </c:pt>
                <c:pt idx="3">
                  <c:v>22.3</c:v>
                </c:pt>
                <c:pt idx="4">
                  <c:v>20.8</c:v>
                </c:pt>
                <c:pt idx="5">
                  <c:v>14.2</c:v>
                </c:pt>
                <c:pt idx="6">
                  <c:v>14.9</c:v>
                </c:pt>
                <c:pt idx="7">
                  <c:v>12.9</c:v>
                </c:pt>
              </c:numCache>
            </c:numRef>
          </c:val>
          <c:smooth val="0"/>
          <c:extLst>
            <c:ext xmlns:c16="http://schemas.microsoft.com/office/drawing/2014/chart" uri="{C3380CC4-5D6E-409C-BE32-E72D297353CC}">
              <c16:uniqueId val="{00000001-EB7D-440E-B050-74CCEA912FDB}"/>
            </c:ext>
          </c:extLst>
        </c:ser>
        <c:dLbls>
          <c:dLblPos val="t"/>
          <c:showLegendKey val="0"/>
          <c:showVal val="1"/>
          <c:showCatName val="0"/>
          <c:showSerName val="0"/>
          <c:showPercent val="0"/>
          <c:showBubbleSize val="0"/>
        </c:dLbls>
        <c:smooth val="0"/>
        <c:axId val="-2128680120"/>
        <c:axId val="-2129216520"/>
      </c:lineChart>
      <c:catAx>
        <c:axId val="-2128680120"/>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29216520"/>
        <c:crosses val="autoZero"/>
        <c:auto val="1"/>
        <c:lblAlgn val="ctr"/>
        <c:lblOffset val="100"/>
        <c:noMultiLvlLbl val="0"/>
      </c:catAx>
      <c:valAx>
        <c:axId val="-2129216520"/>
        <c:scaling>
          <c:orientation val="minMax"/>
          <c:max val="100"/>
        </c:scaling>
        <c:delete val="0"/>
        <c:axPos val="l"/>
        <c:majorGridlines>
          <c:spPr>
            <a:ln w="9525" cap="flat" cmpd="sng" algn="ctr">
              <a:solidFill>
                <a:srgbClr val="00206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28680120"/>
        <c:crosses val="autoZero"/>
        <c:crossBetween val="between"/>
      </c:valAx>
      <c:spPr>
        <a:noFill/>
        <a:ln>
          <a:solidFill>
            <a:schemeClr val="accent3"/>
          </a:solid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451190982789897E-2"/>
          <c:y val="2.41515754413613E-2"/>
          <c:w val="0.95272173009623795"/>
          <c:h val="0.84398296883173995"/>
        </c:manualLayout>
      </c:layout>
      <c:lineChart>
        <c:grouping val="standard"/>
        <c:varyColors val="0"/>
        <c:ser>
          <c:idx val="0"/>
          <c:order val="0"/>
          <c:tx>
            <c:strRef>
              <c:f>Sheet1!$B$1</c:f>
              <c:strCache>
                <c:ptCount val="1"/>
                <c:pt idx="0">
                  <c:v>12-17</c:v>
                </c:pt>
              </c:strCache>
            </c:strRef>
          </c:tx>
          <c:spPr>
            <a:ln w="57150" cap="rnd">
              <a:solidFill>
                <a:schemeClr val="accent4"/>
              </a:solidFill>
              <a:round/>
            </a:ln>
            <a:effectLst/>
          </c:spPr>
          <c:marker>
            <c:symbol val="none"/>
          </c:marker>
          <c:dLbls>
            <c:dLbl>
              <c:idx val="0"/>
              <c:layout>
                <c:manualLayout>
                  <c:x val="-2.8058455848245199E-2"/>
                  <c:y val="-3.106431482464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069-472A-BC58-E4DFF8041C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Sheet1!$A$6:$A$16</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Sheet1!$B$6:$B$16</c:f>
              <c:numCache>
                <c:formatCode>0.0</c:formatCode>
                <c:ptCount val="11"/>
                <c:pt idx="0">
                  <c:v>42</c:v>
                </c:pt>
                <c:pt idx="1">
                  <c:v>41</c:v>
                </c:pt>
                <c:pt idx="2">
                  <c:v>40.28</c:v>
                </c:pt>
                <c:pt idx="3">
                  <c:v>37.68</c:v>
                </c:pt>
                <c:pt idx="4">
                  <c:v>38</c:v>
                </c:pt>
                <c:pt idx="5">
                  <c:v>38.6</c:v>
                </c:pt>
                <c:pt idx="6">
                  <c:v>39.44</c:v>
                </c:pt>
                <c:pt idx="8">
                  <c:v>43.21</c:v>
                </c:pt>
                <c:pt idx="9">
                  <c:v>43.24</c:v>
                </c:pt>
                <c:pt idx="10">
                  <c:v>43.58</c:v>
                </c:pt>
              </c:numCache>
            </c:numRef>
          </c:val>
          <c:smooth val="0"/>
          <c:extLst>
            <c:ext xmlns:c16="http://schemas.microsoft.com/office/drawing/2014/chart" uri="{C3380CC4-5D6E-409C-BE32-E72D297353CC}">
              <c16:uniqueId val="{00000000-CF82-40C0-A0DF-C5373E04BE2C}"/>
            </c:ext>
          </c:extLst>
        </c:ser>
        <c:ser>
          <c:idx val="1"/>
          <c:order val="1"/>
          <c:tx>
            <c:strRef>
              <c:f>Sheet1!$C$1</c:f>
              <c:strCache>
                <c:ptCount val="1"/>
                <c:pt idx="0">
                  <c:v>18-25</c:v>
                </c:pt>
              </c:strCache>
            </c:strRef>
          </c:tx>
          <c:spPr>
            <a:ln w="444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Sheet1!$A$6:$A$16</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Sheet1!$C$6:$C$16</c:f>
              <c:numCache>
                <c:formatCode>0.0</c:formatCode>
                <c:ptCount val="11"/>
                <c:pt idx="0">
                  <c:v>30.3</c:v>
                </c:pt>
                <c:pt idx="1">
                  <c:v>32.299999999999997</c:v>
                </c:pt>
                <c:pt idx="2">
                  <c:v>30.8</c:v>
                </c:pt>
                <c:pt idx="3">
                  <c:v>28.61</c:v>
                </c:pt>
                <c:pt idx="4">
                  <c:v>29.8</c:v>
                </c:pt>
                <c:pt idx="5">
                  <c:v>31.6</c:v>
                </c:pt>
                <c:pt idx="6">
                  <c:v>30.7</c:v>
                </c:pt>
                <c:pt idx="8">
                  <c:v>32.4</c:v>
                </c:pt>
                <c:pt idx="9">
                  <c:v>32.61</c:v>
                </c:pt>
                <c:pt idx="10">
                  <c:v>33.35</c:v>
                </c:pt>
              </c:numCache>
            </c:numRef>
          </c:val>
          <c:smooth val="0"/>
          <c:extLst>
            <c:ext xmlns:c16="http://schemas.microsoft.com/office/drawing/2014/chart" uri="{C3380CC4-5D6E-409C-BE32-E72D297353CC}">
              <c16:uniqueId val="{00000000-9069-472A-BC58-E4DFF8041CB6}"/>
            </c:ext>
          </c:extLst>
        </c:ser>
        <c:ser>
          <c:idx val="2"/>
          <c:order val="2"/>
          <c:tx>
            <c:strRef>
              <c:f>Sheet1!$D$1</c:f>
              <c:strCache>
                <c:ptCount val="1"/>
                <c:pt idx="0">
                  <c:v>26+</c:v>
                </c:pt>
              </c:strCache>
            </c:strRef>
          </c:tx>
          <c:spPr>
            <a:ln w="44450" cap="rnd">
              <a:solidFill>
                <a:srgbClr val="00B050"/>
              </a:solidFill>
              <a:round/>
            </a:ln>
            <a:effectLst/>
          </c:spPr>
          <c:marker>
            <c:symbol val="none"/>
          </c:marker>
          <c:dLbls>
            <c:dLbl>
              <c:idx val="0"/>
              <c:layout>
                <c:manualLayout>
                  <c:x val="-2.91413757960741E-2"/>
                  <c:y val="2.108798354737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069-472A-BC58-E4DFF8041CB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Sheet1!$A$6:$A$16</c:f>
              <c:strCache>
                <c:ptCount val="11"/>
                <c:pt idx="0">
                  <c:v>2007-2008</c:v>
                </c:pt>
                <c:pt idx="1">
                  <c:v>2008-2009</c:v>
                </c:pt>
                <c:pt idx="2">
                  <c:v>2009-2010</c:v>
                </c:pt>
                <c:pt idx="3">
                  <c:v>2010-2011</c:v>
                </c:pt>
                <c:pt idx="4">
                  <c:v>2011-2012</c:v>
                </c:pt>
                <c:pt idx="5">
                  <c:v>2012-2013</c:v>
                </c:pt>
                <c:pt idx="6">
                  <c:v>2013-2014</c:v>
                </c:pt>
                <c:pt idx="7">
                  <c:v>2014-2015</c:v>
                </c:pt>
                <c:pt idx="8">
                  <c:v>2015-2016</c:v>
                </c:pt>
                <c:pt idx="9">
                  <c:v>2016-2017</c:v>
                </c:pt>
                <c:pt idx="10">
                  <c:v>2017-2018</c:v>
                </c:pt>
              </c:strCache>
            </c:strRef>
          </c:cat>
          <c:val>
            <c:numRef>
              <c:f>Sheet1!$D$6:$D$16</c:f>
              <c:numCache>
                <c:formatCode>0.0</c:formatCode>
                <c:ptCount val="11"/>
                <c:pt idx="0">
                  <c:v>41.6</c:v>
                </c:pt>
                <c:pt idx="1">
                  <c:v>42.3</c:v>
                </c:pt>
                <c:pt idx="2">
                  <c:v>44.5</c:v>
                </c:pt>
                <c:pt idx="3">
                  <c:v>44.46</c:v>
                </c:pt>
                <c:pt idx="4">
                  <c:v>44.7</c:v>
                </c:pt>
                <c:pt idx="5">
                  <c:v>44.8</c:v>
                </c:pt>
                <c:pt idx="6">
                  <c:v>42.2</c:v>
                </c:pt>
                <c:pt idx="8">
                  <c:v>44.61</c:v>
                </c:pt>
                <c:pt idx="9">
                  <c:v>45.27</c:v>
                </c:pt>
                <c:pt idx="10">
                  <c:v>44.65</c:v>
                </c:pt>
              </c:numCache>
            </c:numRef>
          </c:val>
          <c:smooth val="0"/>
          <c:extLst>
            <c:ext xmlns:c16="http://schemas.microsoft.com/office/drawing/2014/chart" uri="{C3380CC4-5D6E-409C-BE32-E72D297353CC}">
              <c16:uniqueId val="{00000001-9069-472A-BC58-E4DFF8041CB6}"/>
            </c:ext>
          </c:extLst>
        </c:ser>
        <c:dLbls>
          <c:dLblPos val="t"/>
          <c:showLegendKey val="0"/>
          <c:showVal val="1"/>
          <c:showCatName val="0"/>
          <c:showSerName val="0"/>
          <c:showPercent val="0"/>
          <c:showBubbleSize val="0"/>
        </c:dLbls>
        <c:smooth val="0"/>
        <c:axId val="-2140187736"/>
        <c:axId val="-2141158216"/>
      </c:lineChart>
      <c:catAx>
        <c:axId val="-2140187736"/>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en-US"/>
          </a:p>
        </c:txPr>
        <c:crossAx val="-2141158216"/>
        <c:crosses val="autoZero"/>
        <c:auto val="1"/>
        <c:lblAlgn val="ctr"/>
        <c:lblOffset val="100"/>
        <c:noMultiLvlLbl val="0"/>
      </c:catAx>
      <c:valAx>
        <c:axId val="-2141158216"/>
        <c:scaling>
          <c:orientation val="minMax"/>
          <c:max val="100"/>
          <c:min val="0"/>
        </c:scaling>
        <c:delete val="0"/>
        <c:axPos val="l"/>
        <c:majorGridlines>
          <c:spPr>
            <a:ln w="9525" cap="flat" cmpd="sng" algn="ctr">
              <a:solidFill>
                <a:schemeClr val="bg1">
                  <a:lumMod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0187736"/>
        <c:crosses val="autoZero"/>
        <c:crossBetween val="between"/>
      </c:valAx>
      <c:spPr>
        <a:noFill/>
        <a:ln>
          <a:solidFill>
            <a:schemeClr val="bg1">
              <a:lumMod val="85000"/>
            </a:schemeClr>
          </a:solid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CT 12-17</c:v>
                </c:pt>
              </c:strCache>
            </c:strRef>
          </c:tx>
          <c:spPr>
            <a:ln w="44450"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Sheet1!$B$2:$B$11</c:f>
              <c:numCache>
                <c:formatCode>General</c:formatCode>
                <c:ptCount val="10"/>
                <c:pt idx="0">
                  <c:v>11</c:v>
                </c:pt>
                <c:pt idx="1">
                  <c:v>10.8</c:v>
                </c:pt>
                <c:pt idx="2">
                  <c:v>10.1</c:v>
                </c:pt>
                <c:pt idx="3">
                  <c:v>8.4</c:v>
                </c:pt>
                <c:pt idx="4">
                  <c:v>6.9</c:v>
                </c:pt>
                <c:pt idx="5">
                  <c:v>6.8</c:v>
                </c:pt>
                <c:pt idx="6">
                  <c:v>6.4</c:v>
                </c:pt>
                <c:pt idx="7">
                  <c:v>5.4</c:v>
                </c:pt>
                <c:pt idx="8">
                  <c:v>4.0999999999999996</c:v>
                </c:pt>
                <c:pt idx="9">
                  <c:v>3.5</c:v>
                </c:pt>
              </c:numCache>
            </c:numRef>
          </c:val>
          <c:smooth val="0"/>
          <c:extLst>
            <c:ext xmlns:c16="http://schemas.microsoft.com/office/drawing/2014/chart" uri="{C3380CC4-5D6E-409C-BE32-E72D297353CC}">
              <c16:uniqueId val="{00000000-FCD7-4296-9384-2FDE50685733}"/>
            </c:ext>
          </c:extLst>
        </c:ser>
        <c:ser>
          <c:idx val="1"/>
          <c:order val="1"/>
          <c:tx>
            <c:strRef>
              <c:f>Sheet1!$C$1</c:f>
              <c:strCache>
                <c:ptCount val="1"/>
                <c:pt idx="0">
                  <c:v>CT 18-25</c:v>
                </c:pt>
              </c:strCache>
            </c:strRef>
          </c:tx>
          <c:spPr>
            <a:ln w="44450"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Sheet1!$C$2:$C$11</c:f>
              <c:numCache>
                <c:formatCode>General</c:formatCode>
                <c:ptCount val="10"/>
                <c:pt idx="0">
                  <c:v>41.5</c:v>
                </c:pt>
                <c:pt idx="1">
                  <c:v>41.3</c:v>
                </c:pt>
                <c:pt idx="2">
                  <c:v>41.8</c:v>
                </c:pt>
                <c:pt idx="3">
                  <c:v>37.700000000000003</c:v>
                </c:pt>
                <c:pt idx="4">
                  <c:v>34.1</c:v>
                </c:pt>
                <c:pt idx="5">
                  <c:v>35.6</c:v>
                </c:pt>
                <c:pt idx="6">
                  <c:v>35.700000000000003</c:v>
                </c:pt>
                <c:pt idx="7">
                  <c:v>33.9</c:v>
                </c:pt>
                <c:pt idx="8">
                  <c:v>31.7</c:v>
                </c:pt>
                <c:pt idx="9">
                  <c:v>27.3</c:v>
                </c:pt>
              </c:numCache>
            </c:numRef>
          </c:val>
          <c:smooth val="0"/>
          <c:extLst>
            <c:ext xmlns:c16="http://schemas.microsoft.com/office/drawing/2014/chart" uri="{C3380CC4-5D6E-409C-BE32-E72D297353CC}">
              <c16:uniqueId val="{00000001-FCD7-4296-9384-2FDE50685733}"/>
            </c:ext>
          </c:extLst>
        </c:ser>
        <c:ser>
          <c:idx val="2"/>
          <c:order val="2"/>
          <c:tx>
            <c:strRef>
              <c:f>Sheet1!$D$1</c:f>
              <c:strCache>
                <c:ptCount val="1"/>
                <c:pt idx="0">
                  <c:v>CT 26+</c:v>
                </c:pt>
              </c:strCache>
            </c:strRef>
          </c:tx>
          <c:spPr>
            <a:ln w="44450"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2008-2009</c:v>
                </c:pt>
                <c:pt idx="1">
                  <c:v>2009-2010</c:v>
                </c:pt>
                <c:pt idx="2">
                  <c:v>2010-2011</c:v>
                </c:pt>
                <c:pt idx="3">
                  <c:v>2011-2012</c:v>
                </c:pt>
                <c:pt idx="4">
                  <c:v>2012-2013</c:v>
                </c:pt>
                <c:pt idx="5">
                  <c:v>2013-2014</c:v>
                </c:pt>
                <c:pt idx="6">
                  <c:v>2014-2015</c:v>
                </c:pt>
                <c:pt idx="7">
                  <c:v>2015-2016</c:v>
                </c:pt>
                <c:pt idx="8">
                  <c:v>2016-2017</c:v>
                </c:pt>
                <c:pt idx="9">
                  <c:v>2017-2018</c:v>
                </c:pt>
              </c:strCache>
            </c:strRef>
          </c:cat>
          <c:val>
            <c:numRef>
              <c:f>Sheet1!$D$2:$D$11</c:f>
              <c:numCache>
                <c:formatCode>General</c:formatCode>
                <c:ptCount val="10"/>
                <c:pt idx="0">
                  <c:v>24.6</c:v>
                </c:pt>
                <c:pt idx="1">
                  <c:v>24.2</c:v>
                </c:pt>
                <c:pt idx="2">
                  <c:v>24.8</c:v>
                </c:pt>
                <c:pt idx="3">
                  <c:v>24.6</c:v>
                </c:pt>
                <c:pt idx="4">
                  <c:v>21.6</c:v>
                </c:pt>
                <c:pt idx="5">
                  <c:v>20.6</c:v>
                </c:pt>
                <c:pt idx="6">
                  <c:v>21.5</c:v>
                </c:pt>
                <c:pt idx="7">
                  <c:v>22.3</c:v>
                </c:pt>
                <c:pt idx="8">
                  <c:v>21.5</c:v>
                </c:pt>
                <c:pt idx="9">
                  <c:v>20.3</c:v>
                </c:pt>
              </c:numCache>
            </c:numRef>
          </c:val>
          <c:smooth val="0"/>
          <c:extLst>
            <c:ext xmlns:c16="http://schemas.microsoft.com/office/drawing/2014/chart" uri="{C3380CC4-5D6E-409C-BE32-E72D297353CC}">
              <c16:uniqueId val="{00000002-FCD7-4296-9384-2FDE50685733}"/>
            </c:ext>
          </c:extLst>
        </c:ser>
        <c:dLbls>
          <c:showLegendKey val="0"/>
          <c:showVal val="0"/>
          <c:showCatName val="0"/>
          <c:showSerName val="0"/>
          <c:showPercent val="0"/>
          <c:showBubbleSize val="0"/>
        </c:dLbls>
        <c:smooth val="0"/>
        <c:axId val="-2141170312"/>
        <c:axId val="-2141166824"/>
      </c:lineChart>
      <c:catAx>
        <c:axId val="-2141170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1166824"/>
        <c:crosses val="autoZero"/>
        <c:auto val="1"/>
        <c:lblAlgn val="ctr"/>
        <c:lblOffset val="100"/>
        <c:noMultiLvlLbl val="0"/>
      </c:catAx>
      <c:valAx>
        <c:axId val="-214116682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41170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902696826368973E-2"/>
          <c:y val="4.0194017067498658E-2"/>
          <c:w val="0.90380830390341604"/>
          <c:h val="0.89456847455352395"/>
        </c:manualLayout>
      </c:layout>
      <c:lineChart>
        <c:grouping val="standard"/>
        <c:varyColors val="0"/>
        <c:ser>
          <c:idx val="0"/>
          <c:order val="0"/>
          <c:tx>
            <c:strRef>
              <c:f>Sheet1!$B$1</c:f>
              <c:strCache>
                <c:ptCount val="1"/>
                <c:pt idx="0">
                  <c:v>Series 1</c:v>
                </c:pt>
              </c:strCache>
            </c:strRef>
          </c:tx>
          <c:spPr>
            <a:ln w="57150" cap="rnd">
              <a:solidFill>
                <a:schemeClr val="accent1"/>
              </a:solidFill>
              <a:round/>
            </a:ln>
            <a:effectLst/>
          </c:spPr>
          <c:marker>
            <c:symbol val="none"/>
          </c:marker>
          <c:dLbls>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Sheet1!$A$3:$A$13</c:f>
              <c:numCache>
                <c:formatCode>General</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Sheet1!$B$3:$B$13</c:f>
              <c:numCache>
                <c:formatCode>General</c:formatCode>
                <c:ptCount val="11"/>
                <c:pt idx="0">
                  <c:v>14</c:v>
                </c:pt>
                <c:pt idx="1">
                  <c:v>13.7</c:v>
                </c:pt>
                <c:pt idx="2">
                  <c:v>9.7000000000000011</c:v>
                </c:pt>
                <c:pt idx="3">
                  <c:v>13.3</c:v>
                </c:pt>
                <c:pt idx="4">
                  <c:v>11.3</c:v>
                </c:pt>
                <c:pt idx="5">
                  <c:v>12.1</c:v>
                </c:pt>
                <c:pt idx="6">
                  <c:v>14.8</c:v>
                </c:pt>
                <c:pt idx="7">
                  <c:v>13.3</c:v>
                </c:pt>
                <c:pt idx="8">
                  <c:v>9</c:v>
                </c:pt>
                <c:pt idx="9">
                  <c:v>10.7</c:v>
                </c:pt>
                <c:pt idx="10">
                  <c:v>8.8000000000000007</c:v>
                </c:pt>
              </c:numCache>
            </c:numRef>
          </c:val>
          <c:smooth val="0"/>
          <c:extLst>
            <c:ext xmlns:c16="http://schemas.microsoft.com/office/drawing/2014/chart" uri="{C3380CC4-5D6E-409C-BE32-E72D297353CC}">
              <c16:uniqueId val="{00000000-3BEF-4DBD-900D-34AD06D19B1A}"/>
            </c:ext>
          </c:extLst>
        </c:ser>
        <c:dLbls>
          <c:showLegendKey val="0"/>
          <c:showVal val="0"/>
          <c:showCatName val="0"/>
          <c:showSerName val="0"/>
          <c:showPercent val="0"/>
          <c:showBubbleSize val="0"/>
        </c:dLbls>
        <c:smooth val="0"/>
        <c:axId val="-2128628856"/>
        <c:axId val="-2129284328"/>
      </c:lineChart>
      <c:catAx>
        <c:axId val="-2128628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29284328"/>
        <c:crosses val="autoZero"/>
        <c:auto val="1"/>
        <c:lblAlgn val="ctr"/>
        <c:lblOffset val="100"/>
        <c:noMultiLvlLbl val="0"/>
      </c:catAx>
      <c:valAx>
        <c:axId val="-2129284328"/>
        <c:scaling>
          <c:orientation val="minMax"/>
          <c:max val="2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r>
                  <a:rPr lang="en-US" sz="1600" dirty="0">
                    <a:solidFill>
                      <a:srgbClr val="002060"/>
                    </a:solidFill>
                  </a:rPr>
                  <a:t>Reported Retailer Violation Rate</a:t>
                </a:r>
              </a:p>
            </c:rich>
          </c:tx>
          <c:layout>
            <c:manualLayout>
              <c:xMode val="edge"/>
              <c:yMode val="edge"/>
              <c:x val="1.24178991972366E-2"/>
              <c:y val="0.2322760729600570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286288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view3D>
      <c:rotX val="0"/>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9431398467448696E-2"/>
          <c:y val="2.12303429905202E-2"/>
          <c:w val="0.91779017568643295"/>
          <c:h val="0.87643925120104305"/>
        </c:manualLayout>
      </c:layout>
      <c:bar3DChart>
        <c:barDir val="col"/>
        <c:grouping val="clustered"/>
        <c:varyColors val="0"/>
        <c:ser>
          <c:idx val="0"/>
          <c:order val="0"/>
          <c:tx>
            <c:strRef>
              <c:f>Sheet1!$B$1</c:f>
              <c:strCache>
                <c:ptCount val="1"/>
                <c:pt idx="0">
                  <c:v>Percent </c:v>
                </c:pt>
              </c:strCache>
            </c:strRef>
          </c:tx>
          <c:spPr>
            <a:solidFill>
              <a:srgbClr val="0070C0"/>
            </a:solidFill>
            <a:ln>
              <a:noFill/>
            </a:ln>
            <a:effectLst/>
            <a:sp3d/>
          </c:spPr>
          <c:invertIfNegative val="0"/>
          <c:dPt>
            <c:idx val="1"/>
            <c:invertIfNegative val="0"/>
            <c:bubble3D val="0"/>
            <c:spPr>
              <a:solidFill>
                <a:srgbClr val="00B050"/>
              </a:solidFill>
              <a:ln>
                <a:noFill/>
              </a:ln>
              <a:effectLst/>
              <a:sp3d/>
            </c:spPr>
            <c:extLst>
              <c:ext xmlns:c16="http://schemas.microsoft.com/office/drawing/2014/chart" uri="{C3380CC4-5D6E-409C-BE32-E72D297353CC}">
                <c16:uniqueId val="{00000001-DC6C-4C0E-8EF4-CC9BBBD2DF46}"/>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3-DC6C-4C0E-8EF4-CC9BBBD2DF46}"/>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5-DC6C-4C0E-8EF4-CC9BBBD2DF46}"/>
              </c:ext>
            </c:extLst>
          </c:dPt>
          <c:dPt>
            <c:idx val="4"/>
            <c:invertIfNegative val="0"/>
            <c:bubble3D val="0"/>
            <c:spPr>
              <a:solidFill>
                <a:schemeClr val="accent3"/>
              </a:solidFill>
              <a:ln>
                <a:noFill/>
              </a:ln>
              <a:effectLst/>
              <a:sp3d/>
            </c:spPr>
            <c:extLst>
              <c:ext xmlns:c16="http://schemas.microsoft.com/office/drawing/2014/chart" uri="{C3380CC4-5D6E-409C-BE32-E72D297353CC}">
                <c16:uniqueId val="{00000007-DC6C-4C0E-8EF4-CC9BBBD2DF46}"/>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Wealthy</c:v>
                </c:pt>
                <c:pt idx="1">
                  <c:v>Suburban</c:v>
                </c:pt>
                <c:pt idx="2">
                  <c:v>Rural</c:v>
                </c:pt>
                <c:pt idx="3">
                  <c:v>Urban Periphery</c:v>
                </c:pt>
                <c:pt idx="4">
                  <c:v>Urban Core</c:v>
                </c:pt>
              </c:strCache>
            </c:strRef>
          </c:cat>
          <c:val>
            <c:numRef>
              <c:f>Sheet1!$B$2:$B$6</c:f>
              <c:numCache>
                <c:formatCode>General</c:formatCode>
                <c:ptCount val="5"/>
                <c:pt idx="0">
                  <c:v>16</c:v>
                </c:pt>
                <c:pt idx="1">
                  <c:v>18</c:v>
                </c:pt>
                <c:pt idx="2">
                  <c:v>27</c:v>
                </c:pt>
                <c:pt idx="3">
                  <c:v>27</c:v>
                </c:pt>
                <c:pt idx="4">
                  <c:v>36</c:v>
                </c:pt>
              </c:numCache>
            </c:numRef>
          </c:val>
          <c:extLst>
            <c:ext xmlns:c16="http://schemas.microsoft.com/office/drawing/2014/chart" uri="{C3380CC4-5D6E-409C-BE32-E72D297353CC}">
              <c16:uniqueId val="{00000000-0B9D-485E-8855-7B9E3B018B00}"/>
            </c:ext>
          </c:extLst>
        </c:ser>
        <c:dLbls>
          <c:showLegendKey val="0"/>
          <c:showVal val="0"/>
          <c:showCatName val="0"/>
          <c:showSerName val="0"/>
          <c:showPercent val="0"/>
          <c:showBubbleSize val="0"/>
        </c:dLbls>
        <c:gapWidth val="68"/>
        <c:gapDepth val="61"/>
        <c:shape val="box"/>
        <c:axId val="2147237976"/>
        <c:axId val="2147087960"/>
        <c:axId val="0"/>
      </c:bar3DChart>
      <c:catAx>
        <c:axId val="2147237976"/>
        <c:scaling>
          <c:orientation val="minMax"/>
        </c:scaling>
        <c:delete val="0"/>
        <c:axPos val="b"/>
        <c:numFmt formatCode="General"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crossAx val="2147087960"/>
        <c:crosses val="autoZero"/>
        <c:auto val="1"/>
        <c:lblAlgn val="ctr"/>
        <c:lblOffset val="100"/>
        <c:noMultiLvlLbl val="0"/>
      </c:catAx>
      <c:valAx>
        <c:axId val="2147087960"/>
        <c:scaling>
          <c:orientation val="minMax"/>
          <c:max val="50"/>
        </c:scaling>
        <c:delete val="0"/>
        <c:axPos val="l"/>
        <c:majorGridlines>
          <c:spPr>
            <a:ln w="9525" cap="flat" cmpd="sng" algn="ctr">
              <a:solidFill>
                <a:schemeClr val="bg1">
                  <a:lumMod val="75000"/>
                </a:schemeClr>
              </a:solidFill>
              <a:round/>
            </a:ln>
            <a:effectLst/>
          </c:spPr>
        </c:majorGridlines>
        <c:title>
          <c:tx>
            <c:rich>
              <a:bodyPr rot="-5400000" spcFirstLastPara="1" vertOverflow="ellipsis" vert="horz" wrap="square" anchor="ctr" anchorCtr="1"/>
              <a:lstStyle/>
              <a:p>
                <a:pPr>
                  <a:defRPr sz="1400" b="1" i="0" u="none" strike="noStrike" kern="1200" baseline="0">
                    <a:solidFill>
                      <a:srgbClr val="002060"/>
                    </a:solidFill>
                    <a:latin typeface="+mn-lt"/>
                    <a:ea typeface="+mn-ea"/>
                    <a:cs typeface="+mn-cs"/>
                  </a:defRPr>
                </a:pPr>
                <a:r>
                  <a:rPr lang="en-US" sz="1400" b="1" i="0" baseline="0" dirty="0">
                    <a:solidFill>
                      <a:srgbClr val="002060"/>
                    </a:solidFill>
                    <a:latin typeface="+mn-lt"/>
                  </a:rPr>
                  <a:t>Percent Reporting</a:t>
                </a:r>
              </a:p>
            </c:rich>
          </c:tx>
          <c:layout>
            <c:manualLayout>
              <c:xMode val="edge"/>
              <c:yMode val="edge"/>
              <c:x val="1.8174726725085199E-2"/>
              <c:y val="0.36683413546328703"/>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rgbClr val="002060"/>
                </a:solidFill>
                <a:latin typeface="+mn-lt"/>
                <a:ea typeface="+mn-ea"/>
                <a:cs typeface="+mn-cs"/>
              </a:defRPr>
            </a:pPr>
            <a:endParaRPr lang="en-US"/>
          </a:p>
        </c:txPr>
        <c:crossAx val="2147237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74363852666596E-2"/>
          <c:y val="3.3506402642475397E-2"/>
          <c:w val="0.91679206765820997"/>
          <c:h val="0.798747714733265"/>
        </c:manualLayout>
      </c:layout>
      <c:lineChart>
        <c:grouping val="standard"/>
        <c:varyColors val="0"/>
        <c:ser>
          <c:idx val="0"/>
          <c:order val="0"/>
          <c:tx>
            <c:strRef>
              <c:f>Sheet1!$B$1</c:f>
              <c:strCache>
                <c:ptCount val="1"/>
                <c:pt idx="0">
                  <c:v>Electronic Vapor Products</c:v>
                </c:pt>
              </c:strCache>
            </c:strRef>
          </c:tx>
          <c:spPr>
            <a:ln w="38100" cap="rnd" cmpd="sng">
              <a:solidFill>
                <a:srgbClr val="FF66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2011</c:v>
                </c:pt>
                <c:pt idx="1">
                  <c:v>2013</c:v>
                </c:pt>
                <c:pt idx="2">
                  <c:v>2015</c:v>
                </c:pt>
                <c:pt idx="3">
                  <c:v>2017</c:v>
                </c:pt>
                <c:pt idx="4">
                  <c:v>2019</c:v>
                </c:pt>
              </c:numCache>
            </c:numRef>
          </c:cat>
          <c:val>
            <c:numRef>
              <c:f>Sheet1!$B$2:$B$6</c:f>
              <c:numCache>
                <c:formatCode>General</c:formatCode>
                <c:ptCount val="5"/>
                <c:pt idx="0">
                  <c:v>2.4</c:v>
                </c:pt>
                <c:pt idx="1">
                  <c:v>5.3</c:v>
                </c:pt>
                <c:pt idx="2">
                  <c:v>7.2</c:v>
                </c:pt>
                <c:pt idx="3">
                  <c:v>14.7</c:v>
                </c:pt>
                <c:pt idx="4">
                  <c:v>27</c:v>
                </c:pt>
              </c:numCache>
            </c:numRef>
          </c:val>
          <c:smooth val="0"/>
          <c:extLst>
            <c:ext xmlns:c16="http://schemas.microsoft.com/office/drawing/2014/chart" uri="{C3380CC4-5D6E-409C-BE32-E72D297353CC}">
              <c16:uniqueId val="{00000000-F515-4C12-9C1F-6DD578B79A4D}"/>
            </c:ext>
          </c:extLst>
        </c:ser>
        <c:ser>
          <c:idx val="1"/>
          <c:order val="1"/>
          <c:tx>
            <c:strRef>
              <c:f>Sheet1!$C$1</c:f>
              <c:strCache>
                <c:ptCount val="1"/>
                <c:pt idx="0">
                  <c:v>Cigarettes</c:v>
                </c:pt>
              </c:strCache>
            </c:strRef>
          </c:tx>
          <c:spPr>
            <a:ln w="38100" cap="rnd" cmpd="sng">
              <a:solidFill>
                <a:srgbClr val="008000"/>
              </a:solidFill>
              <a:round/>
            </a:ln>
            <a:effectLst/>
          </c:spPr>
          <c:marker>
            <c:symbol val="none"/>
          </c:marker>
          <c:dLbls>
            <c:dLbl>
              <c:idx val="2"/>
              <c:layout>
                <c:manualLayout>
                  <c:x val="-2.1140992715070799E-2"/>
                  <c:y val="3.17899494649555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2C-4438-A53E-F31781407EE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2011</c:v>
                </c:pt>
                <c:pt idx="1">
                  <c:v>2013</c:v>
                </c:pt>
                <c:pt idx="2">
                  <c:v>2015</c:v>
                </c:pt>
                <c:pt idx="3">
                  <c:v>2017</c:v>
                </c:pt>
                <c:pt idx="4">
                  <c:v>2019</c:v>
                </c:pt>
              </c:numCache>
            </c:numRef>
          </c:cat>
          <c:val>
            <c:numRef>
              <c:f>Sheet1!$C$2:$C$6</c:f>
              <c:numCache>
                <c:formatCode>General</c:formatCode>
                <c:ptCount val="5"/>
                <c:pt idx="0">
                  <c:v>14</c:v>
                </c:pt>
                <c:pt idx="1">
                  <c:v>8.9</c:v>
                </c:pt>
                <c:pt idx="2">
                  <c:v>5.6</c:v>
                </c:pt>
                <c:pt idx="3">
                  <c:v>3.5</c:v>
                </c:pt>
                <c:pt idx="4">
                  <c:v>3.7</c:v>
                </c:pt>
              </c:numCache>
            </c:numRef>
          </c:val>
          <c:smooth val="0"/>
          <c:extLst>
            <c:ext xmlns:c16="http://schemas.microsoft.com/office/drawing/2014/chart" uri="{C3380CC4-5D6E-409C-BE32-E72D297353CC}">
              <c16:uniqueId val="{00000000-802C-4438-A53E-F31781407EE1}"/>
            </c:ext>
          </c:extLst>
        </c:ser>
        <c:dLbls>
          <c:showLegendKey val="0"/>
          <c:showVal val="0"/>
          <c:showCatName val="0"/>
          <c:showSerName val="0"/>
          <c:showPercent val="0"/>
          <c:showBubbleSize val="0"/>
        </c:dLbls>
        <c:smooth val="0"/>
        <c:axId val="-2129491288"/>
        <c:axId val="-2129397528"/>
      </c:lineChart>
      <c:catAx>
        <c:axId val="-2129491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crossAx val="-2129397528"/>
        <c:crosses val="autoZero"/>
        <c:auto val="1"/>
        <c:lblAlgn val="ctr"/>
        <c:lblOffset val="100"/>
        <c:noMultiLvlLbl val="0"/>
      </c:catAx>
      <c:valAx>
        <c:axId val="-2129397528"/>
        <c:scaling>
          <c:orientation val="minMax"/>
          <c:max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rgbClr val="002060"/>
                    </a:solidFill>
                    <a:latin typeface="+mn-lt"/>
                    <a:ea typeface="+mn-ea"/>
                    <a:cs typeface="+mn-cs"/>
                  </a:defRPr>
                </a:pPr>
                <a:r>
                  <a:rPr lang="en-US" sz="1600" dirty="0">
                    <a:solidFill>
                      <a:srgbClr val="002060"/>
                    </a:solidFill>
                  </a:rPr>
                  <a:t>Percent</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mn-lt"/>
                <a:ea typeface="+mn-ea"/>
                <a:cs typeface="+mn-cs"/>
              </a:defRPr>
            </a:pPr>
            <a:endParaRPr lang="en-US"/>
          </a:p>
        </c:txPr>
        <c:crossAx val="-2129491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rgbClr val="00206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5243599414645714E-2"/>
          <c:y val="3.2391723584434796E-2"/>
          <c:w val="0.95920333540706071"/>
          <c:h val="0.86466650250471355"/>
        </c:manualLayout>
      </c:layout>
      <c:bar3DChart>
        <c:barDir val="col"/>
        <c:grouping val="clustered"/>
        <c:varyColors val="0"/>
        <c:ser>
          <c:idx val="0"/>
          <c:order val="0"/>
          <c:tx>
            <c:strRef>
              <c:f>Sheet1!$B$1</c:f>
              <c:strCache>
                <c:ptCount val="1"/>
                <c:pt idx="0">
                  <c:v>Column1</c:v>
                </c:pt>
              </c:strCache>
            </c:strRef>
          </c:tx>
          <c:spPr>
            <a:solidFill>
              <a:schemeClr val="accent1"/>
            </a:solidFill>
            <a:ln>
              <a:noFill/>
            </a:ln>
            <a:effectLst/>
            <a:sp3d/>
          </c:spPr>
          <c:invertIfNegative val="0"/>
          <c:dPt>
            <c:idx val="0"/>
            <c:invertIfNegative val="0"/>
            <c:bubble3D val="0"/>
            <c:spPr>
              <a:solidFill>
                <a:srgbClr val="0070C0"/>
              </a:solidFill>
              <a:ln>
                <a:noFill/>
              </a:ln>
              <a:effectLst/>
              <a:sp3d/>
            </c:spPr>
            <c:extLst>
              <c:ext xmlns:c16="http://schemas.microsoft.com/office/drawing/2014/chart" uri="{C3380CC4-5D6E-409C-BE32-E72D297353CC}">
                <c16:uniqueId val="{00000001-6170-40A3-A1E2-52160F3CF511}"/>
              </c:ext>
            </c:extLst>
          </c:dPt>
          <c:dPt>
            <c:idx val="1"/>
            <c:invertIfNegative val="0"/>
            <c:bubble3D val="0"/>
            <c:spPr>
              <a:solidFill>
                <a:srgbClr val="00B050"/>
              </a:solidFill>
              <a:ln>
                <a:noFill/>
              </a:ln>
              <a:effectLst/>
              <a:sp3d/>
            </c:spPr>
            <c:extLst>
              <c:ext xmlns:c16="http://schemas.microsoft.com/office/drawing/2014/chart" uri="{C3380CC4-5D6E-409C-BE32-E72D297353CC}">
                <c16:uniqueId val="{00000003-6170-40A3-A1E2-52160F3CF511}"/>
              </c:ext>
            </c:extLst>
          </c:dPt>
          <c:dPt>
            <c:idx val="2"/>
            <c:invertIfNegative val="0"/>
            <c:bubble3D val="0"/>
            <c:spPr>
              <a:solidFill>
                <a:srgbClr val="FFC000"/>
              </a:solidFill>
              <a:ln>
                <a:noFill/>
              </a:ln>
              <a:effectLst/>
              <a:sp3d/>
            </c:spPr>
            <c:extLst>
              <c:ext xmlns:c16="http://schemas.microsoft.com/office/drawing/2014/chart" uri="{C3380CC4-5D6E-409C-BE32-E72D297353CC}">
                <c16:uniqueId val="{00000005-6170-40A3-A1E2-52160F3CF511}"/>
              </c:ext>
            </c:extLst>
          </c:dPt>
          <c:dPt>
            <c:idx val="3"/>
            <c:invertIfNegative val="0"/>
            <c:bubble3D val="0"/>
            <c:spPr>
              <a:solidFill>
                <a:srgbClr val="FF0000"/>
              </a:solidFill>
              <a:ln>
                <a:noFill/>
              </a:ln>
              <a:effectLst/>
              <a:sp3d/>
            </c:spPr>
            <c:extLst>
              <c:ext xmlns:c16="http://schemas.microsoft.com/office/drawing/2014/chart" uri="{C3380CC4-5D6E-409C-BE32-E72D297353CC}">
                <c16:uniqueId val="{00000007-6170-40A3-A1E2-52160F3CF511}"/>
              </c:ext>
            </c:extLst>
          </c:dPt>
          <c:dPt>
            <c:idx val="4"/>
            <c:invertIfNegative val="0"/>
            <c:bubble3D val="0"/>
            <c:spPr>
              <a:solidFill>
                <a:schemeClr val="bg2">
                  <a:lumMod val="50000"/>
                </a:schemeClr>
              </a:solidFill>
              <a:ln>
                <a:noFill/>
              </a:ln>
              <a:effectLst/>
              <a:sp3d/>
            </c:spPr>
            <c:extLst>
              <c:ext xmlns:c16="http://schemas.microsoft.com/office/drawing/2014/chart" uri="{C3380CC4-5D6E-409C-BE32-E72D297353CC}">
                <c16:uniqueId val="{00000009-6170-40A3-A1E2-52160F3CF51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Wealthy </c:v>
                </c:pt>
                <c:pt idx="1">
                  <c:v>Suburban</c:v>
                </c:pt>
                <c:pt idx="2">
                  <c:v>Rural</c:v>
                </c:pt>
                <c:pt idx="3">
                  <c:v>Urban Periphery</c:v>
                </c:pt>
                <c:pt idx="4">
                  <c:v>Urban Core</c:v>
                </c:pt>
              </c:strCache>
            </c:strRef>
          </c:cat>
          <c:val>
            <c:numRef>
              <c:f>Sheet1!$B$2:$B$6</c:f>
              <c:numCache>
                <c:formatCode>General</c:formatCode>
                <c:ptCount val="5"/>
                <c:pt idx="0">
                  <c:v>14</c:v>
                </c:pt>
                <c:pt idx="1">
                  <c:v>16</c:v>
                </c:pt>
                <c:pt idx="2">
                  <c:v>15</c:v>
                </c:pt>
                <c:pt idx="3">
                  <c:v>21</c:v>
                </c:pt>
                <c:pt idx="4">
                  <c:v>25</c:v>
                </c:pt>
              </c:numCache>
            </c:numRef>
          </c:val>
          <c:extLst>
            <c:ext xmlns:c16="http://schemas.microsoft.com/office/drawing/2014/chart" uri="{C3380CC4-5D6E-409C-BE32-E72D297353CC}">
              <c16:uniqueId val="{0000000A-6170-40A3-A1E2-52160F3CF511}"/>
            </c:ext>
          </c:extLst>
        </c:ser>
        <c:dLbls>
          <c:showLegendKey val="0"/>
          <c:showVal val="1"/>
          <c:showCatName val="0"/>
          <c:showSerName val="0"/>
          <c:showPercent val="0"/>
          <c:showBubbleSize val="0"/>
        </c:dLbls>
        <c:gapWidth val="130"/>
        <c:gapDepth val="130"/>
        <c:shape val="box"/>
        <c:axId val="2104985144"/>
        <c:axId val="2104884376"/>
        <c:axId val="0"/>
      </c:bar3DChart>
      <c:catAx>
        <c:axId val="2104985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rgbClr val="002060"/>
                </a:solidFill>
                <a:latin typeface="+mn-lt"/>
                <a:ea typeface="+mn-ea"/>
                <a:cs typeface="+mn-cs"/>
              </a:defRPr>
            </a:pPr>
            <a:endParaRPr lang="en-US"/>
          </a:p>
        </c:txPr>
        <c:crossAx val="2104884376"/>
        <c:crosses val="autoZero"/>
        <c:auto val="1"/>
        <c:lblAlgn val="ctr"/>
        <c:lblOffset val="100"/>
        <c:noMultiLvlLbl val="0"/>
      </c:catAx>
      <c:valAx>
        <c:axId val="2104884376"/>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02060"/>
                </a:solidFill>
                <a:latin typeface="+mn-lt"/>
                <a:ea typeface="+mn-ea"/>
                <a:cs typeface="+mn-cs"/>
              </a:defRPr>
            </a:pPr>
            <a:endParaRPr lang="en-US"/>
          </a:p>
        </c:txPr>
        <c:crossAx val="2104985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8">
  <a:schemeClr val="accent5"/>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0.50236</cdr:y>
    </cdr:from>
    <cdr:to>
      <cdr:x>0.08696</cdr:x>
      <cdr:y>0.7125</cdr:y>
    </cdr:to>
    <cdr:sp macro="" textlink="">
      <cdr:nvSpPr>
        <cdr:cNvPr id="2" name="TextBox 1"/>
        <cdr:cNvSpPr txBox="1"/>
      </cdr:nvSpPr>
      <cdr:spPr>
        <a:xfrm xmlns:a="http://schemas.openxmlformats.org/drawingml/2006/main">
          <a:off x="0" y="218593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0.06531</cdr:x>
      <cdr:y>0.70307</cdr:y>
    </cdr:from>
    <cdr:to>
      <cdr:x>0.33358</cdr:x>
      <cdr:y>0.82275</cdr:y>
    </cdr:to>
    <cdr:sp macro="" textlink="">
      <cdr:nvSpPr>
        <cdr:cNvPr id="2" name="TextBox 11">
          <a:extLst xmlns:a="http://schemas.openxmlformats.org/drawingml/2006/main">
            <a:ext uri="{FF2B5EF4-FFF2-40B4-BE49-F238E27FC236}">
              <a16:creationId xmlns:a16="http://schemas.microsoft.com/office/drawing/2014/main" id="{BB9260AD-252C-4FEF-ACF3-BBD8F0F2687B}"/>
            </a:ext>
          </a:extLst>
        </cdr:cNvPr>
        <cdr:cNvSpPr txBox="1"/>
      </cdr:nvSpPr>
      <cdr:spPr>
        <a:xfrm xmlns:a="http://schemas.openxmlformats.org/drawingml/2006/main">
          <a:off x="641948" y="3797003"/>
          <a:ext cx="2637067"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a:solidFill>
                <a:srgbClr val="002060"/>
              </a:solidFill>
            </a:rPr>
            <a:t>Fentanyl-Involved Deaths</a:t>
          </a:r>
        </a:p>
        <a:p xmlns:a="http://schemas.openxmlformats.org/drawingml/2006/main">
          <a:pPr algn="ctr"/>
          <a:r>
            <a:rPr lang="en-US" dirty="0">
              <a:solidFill>
                <a:srgbClr val="002060"/>
              </a:solidFill>
            </a:rPr>
            <a:t>(n=979)</a:t>
          </a:r>
        </a:p>
      </cdr:txBody>
    </cdr:sp>
  </cdr:relSizeAnchor>
</c:userShapes>
</file>

<file path=ppt/drawings/drawing3.xml><?xml version="1.0" encoding="utf-8"?>
<c:userShapes xmlns:c="http://schemas.openxmlformats.org/drawingml/2006/chart">
  <cdr:relSizeAnchor xmlns:cdr="http://schemas.openxmlformats.org/drawingml/2006/chartDrawing">
    <cdr:from>
      <cdr:x>0.0341</cdr:x>
      <cdr:y>0.94091</cdr:y>
    </cdr:from>
    <cdr:to>
      <cdr:x>0.6052</cdr:x>
      <cdr:y>1</cdr:y>
    </cdr:to>
    <cdr:sp macro="" textlink="">
      <cdr:nvSpPr>
        <cdr:cNvPr id="2" name="TextBox 1"/>
        <cdr:cNvSpPr txBox="1"/>
      </cdr:nvSpPr>
      <cdr:spPr>
        <a:xfrm xmlns:a="http://schemas.openxmlformats.org/drawingml/2006/main">
          <a:off x="391522" y="4956878"/>
          <a:ext cx="6556443" cy="3112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rgbClr val="002060"/>
              </a:solidFill>
            </a:rPr>
            <a:t>Source: Community Readiness Survey, 2020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AD88790-71C8-4EC5-85B2-F6D3907035A8}" type="datetimeFigureOut">
              <a:rPr lang="en-US" smtClean="0"/>
              <a:t>4/28/2020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7877170-FD90-41B3-99DF-2B38FEAF128B}" type="slidenum">
              <a:rPr lang="en-US" smtClean="0"/>
              <a:t>‹#›</a:t>
            </a:fld>
            <a:endParaRPr lang="en-US"/>
          </a:p>
        </p:txBody>
      </p:sp>
    </p:spTree>
    <p:extLst>
      <p:ext uri="{BB962C8B-B14F-4D97-AF65-F5344CB8AC3E}">
        <p14:creationId xmlns:p14="http://schemas.microsoft.com/office/powerpoint/2010/main" val="261704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3DEBE4-73E3-4C20-84BB-B60C2B8563B0}" type="datetimeFigureOut">
              <a:rPr lang="en-US" smtClean="0"/>
              <a:t>4/28/2020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CC109B1-DFD6-4342-9658-4E8C474255E8}" type="slidenum">
              <a:rPr lang="en-US" smtClean="0"/>
              <a:t>‹#›</a:t>
            </a:fld>
            <a:endParaRPr lang="en-US"/>
          </a:p>
        </p:txBody>
      </p:sp>
    </p:spTree>
    <p:extLst>
      <p:ext uri="{BB962C8B-B14F-4D97-AF65-F5344CB8AC3E}">
        <p14:creationId xmlns:p14="http://schemas.microsoft.com/office/powerpoint/2010/main" val="209052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census.gov/quickfacts/fact/table/VT,RI,NH,ME,MA,CT/PST045218"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presentation is to provide a background about the opioid epidemic</a:t>
            </a:r>
            <a:r>
              <a:rPr lang="en-US" baseline="0" dirty="0"/>
              <a:t> both nationally and in CT.  I will present data drawn from the National Survey of Drug Use and Health (NSDUH) which is our best source of ongoing information about problem substance use trends and patterns, as well as local data to the extent possible to flesh out the picture for CT.  A few words about the NSDUH survey – it is conducted annually  and is based on personal interviews with a representative sample of civilian households in the US.  Certain populations are not included: military personnel, institutionalized persons (incarcerated, people in nursing homes, hospitals, </a:t>
            </a:r>
            <a:r>
              <a:rPr lang="en-US" baseline="0" dirty="0" err="1"/>
              <a:t>etc</a:t>
            </a:r>
            <a:r>
              <a:rPr lang="en-US" baseline="0" dirty="0"/>
              <a:t>) and the homeless not living in shelters.  State-specific data are available based on bi-annual estimates although national data are reported annually.  Approximately 67,000 persons are interviewed each year.  </a:t>
            </a:r>
          </a:p>
          <a:p>
            <a:endParaRPr lang="en-US" baseline="0" dirty="0"/>
          </a:p>
          <a:p>
            <a:r>
              <a:rPr lang="en-US" baseline="0" dirty="0"/>
              <a:t>In addition to prescription pain reliever misuse and heroin use, I will also  look at the consequences of opioid misuse, in particular with regard to substance use disorder, treatment and mortality.  </a:t>
            </a:r>
            <a:endParaRPr lang="en-US" dirty="0"/>
          </a:p>
        </p:txBody>
      </p:sp>
      <p:sp>
        <p:nvSpPr>
          <p:cNvPr id="4" name="Slide Number Placeholder 3"/>
          <p:cNvSpPr>
            <a:spLocks noGrp="1"/>
          </p:cNvSpPr>
          <p:nvPr>
            <p:ph type="sldNum" sz="quarter" idx="10"/>
          </p:nvPr>
        </p:nvSpPr>
        <p:spPr/>
        <p:txBody>
          <a:bodyPr/>
          <a:lstStyle/>
          <a:p>
            <a:pPr defTabSz="931774">
              <a:defRPr/>
            </a:pPr>
            <a:fld id="{B03879B4-2B58-4AAC-85C7-37A261C80051}" type="slidenum">
              <a:rPr lang="en-US">
                <a:solidFill>
                  <a:prstClr val="black"/>
                </a:solidFill>
                <a:latin typeface="Calibri" panose="020F0502020204030204"/>
              </a:rPr>
              <a:pPr defTabSz="931774">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54485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75780">
              <a:defRPr/>
            </a:pPr>
            <a:fld id="{B03879B4-2B58-4AAC-85C7-37A261C80051}" type="slidenum">
              <a:rPr lang="en-US">
                <a:solidFill>
                  <a:prstClr val="black"/>
                </a:solidFill>
              </a:rPr>
              <a:pPr defTabSz="475780">
                <a:defRPr/>
              </a:pPr>
              <a:t>28</a:t>
            </a:fld>
            <a:endParaRPr lang="en-US">
              <a:solidFill>
                <a:prstClr val="black"/>
              </a:solidFill>
            </a:endParaRPr>
          </a:p>
        </p:txBody>
      </p:sp>
    </p:spTree>
    <p:extLst>
      <p:ext uri="{BB962C8B-B14F-4D97-AF65-F5344CB8AC3E}">
        <p14:creationId xmlns:p14="http://schemas.microsoft.com/office/powerpoint/2010/main" val="616891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31</a:t>
            </a:fld>
            <a:endParaRPr lang="en-US"/>
          </a:p>
        </p:txBody>
      </p:sp>
    </p:spTree>
    <p:extLst>
      <p:ext uri="{BB962C8B-B14F-4D97-AF65-F5344CB8AC3E}">
        <p14:creationId xmlns:p14="http://schemas.microsoft.com/office/powerpoint/2010/main" val="105261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number of substances involved in overdoses in 2012= 1.6 compared to 2.3 in 2018</a:t>
            </a:r>
          </a:p>
          <a:p>
            <a:r>
              <a:rPr lang="en-US" dirty="0"/>
              <a:t>(includes alcohol, fentanyl, heroin, cocaine, any benzodiazepine, prescription opioids (counted individually), methamphetamine, methadone)</a:t>
            </a:r>
          </a:p>
          <a:p>
            <a:endParaRPr lang="en-US" dirty="0"/>
          </a:p>
          <a:p>
            <a:r>
              <a:rPr lang="en-US" dirty="0"/>
              <a:t>Due</a:t>
            </a:r>
            <a:r>
              <a:rPr lang="en-US" baseline="0" dirty="0"/>
              <a:t> to the way data was reported, fentanyl analogues were not included separately from fentanyl, and thus these counts represent underestimates, since decedents may have positive toxicology for 1 or more fentanyl analogue. Also, decedents may have had &gt;1 benzodiazepine, and these were not able to be </a:t>
            </a:r>
            <a:r>
              <a:rPr lang="en-US" baseline="0"/>
              <a:t>counted individually.</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35</a:t>
            </a:fld>
            <a:endParaRPr lang="en-US"/>
          </a:p>
        </p:txBody>
      </p:sp>
    </p:spTree>
    <p:extLst>
      <p:ext uri="{BB962C8B-B14F-4D97-AF65-F5344CB8AC3E}">
        <p14:creationId xmlns:p14="http://schemas.microsoft.com/office/powerpoint/2010/main" val="2499701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a:t>
            </a:r>
            <a:r>
              <a:rPr lang="en-US" baseline="0" dirty="0"/>
              <a:t> the US in 2017, 68% of all overdose deaths involved opioids, compared to 92% and 93% of overdoses in CT in 2017 and 2018, respectively</a:t>
            </a:r>
            <a:endParaRPr lang="en-US" dirty="0"/>
          </a:p>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36</a:t>
            </a:fld>
            <a:endParaRPr lang="en-US"/>
          </a:p>
        </p:txBody>
      </p:sp>
    </p:spTree>
    <p:extLst>
      <p:ext uri="{BB962C8B-B14F-4D97-AF65-F5344CB8AC3E}">
        <p14:creationId xmlns:p14="http://schemas.microsoft.com/office/powerpoint/2010/main" val="328908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37</a:t>
            </a:fld>
            <a:endParaRPr lang="en-US"/>
          </a:p>
        </p:txBody>
      </p:sp>
    </p:spTree>
    <p:extLst>
      <p:ext uri="{BB962C8B-B14F-4D97-AF65-F5344CB8AC3E}">
        <p14:creationId xmlns:p14="http://schemas.microsoft.com/office/powerpoint/2010/main" val="3694872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38</a:t>
            </a:fld>
            <a:endParaRPr lang="en-US"/>
          </a:p>
        </p:txBody>
      </p:sp>
    </p:spTree>
    <p:extLst>
      <p:ext uri="{BB962C8B-B14F-4D97-AF65-F5344CB8AC3E}">
        <p14:creationId xmlns:p14="http://schemas.microsoft.com/office/powerpoint/2010/main" val="26888769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39</a:t>
            </a:fld>
            <a:endParaRPr lang="en-US"/>
          </a:p>
        </p:txBody>
      </p:sp>
    </p:spTree>
    <p:extLst>
      <p:ext uri="{BB962C8B-B14F-4D97-AF65-F5344CB8AC3E}">
        <p14:creationId xmlns:p14="http://schemas.microsoft.com/office/powerpoint/2010/main" val="1181754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2060"/>
                </a:solidFill>
              </a:rPr>
              <a:t>People who are addicted to other substances are at risk of becoming addicted to heroin (marijuana 3 times, cocaine 15 times and prescription pain medications 40 times more likely)</a:t>
            </a:r>
            <a:endParaRPr lang="en-US" dirty="0"/>
          </a:p>
        </p:txBody>
      </p:sp>
      <p:sp>
        <p:nvSpPr>
          <p:cNvPr id="4" name="Slide Number Placeholder 3"/>
          <p:cNvSpPr>
            <a:spLocks noGrp="1"/>
          </p:cNvSpPr>
          <p:nvPr>
            <p:ph type="sldNum" sz="quarter" idx="10"/>
          </p:nvPr>
        </p:nvSpPr>
        <p:spPr/>
        <p:txBody>
          <a:bodyPr/>
          <a:lstStyle/>
          <a:p>
            <a:fld id="{ACC109B1-DFD6-4342-9658-4E8C474255E8}" type="slidenum">
              <a:rPr lang="en-US" smtClean="0"/>
              <a:t>40</a:t>
            </a:fld>
            <a:endParaRPr lang="en-US"/>
          </a:p>
        </p:txBody>
      </p:sp>
    </p:spTree>
    <p:extLst>
      <p:ext uri="{BB962C8B-B14F-4D97-AF65-F5344CB8AC3E}">
        <p14:creationId xmlns:p14="http://schemas.microsoft.com/office/powerpoint/2010/main" val="21774699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42</a:t>
            </a:fld>
            <a:endParaRPr lang="en-US"/>
          </a:p>
        </p:txBody>
      </p:sp>
    </p:spTree>
    <p:extLst>
      <p:ext uri="{BB962C8B-B14F-4D97-AF65-F5344CB8AC3E}">
        <p14:creationId xmlns:p14="http://schemas.microsoft.com/office/powerpoint/2010/main" val="4214524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002060"/>
                </a:solidFill>
              </a:rPr>
              <a:t>MA had 372 methamphetamine seizures in 2017, NH 836, NY 1453, RI 58, VT 20, ME 77  </a:t>
            </a:r>
            <a:r>
              <a:rPr lang="en-US" dirty="0"/>
              <a:t>had </a:t>
            </a:r>
          </a:p>
          <a:p>
            <a:endParaRPr lang="en-US" dirty="0"/>
          </a:p>
          <a:p>
            <a:r>
              <a:rPr lang="en-US" dirty="0"/>
              <a:t>2018 population estimates</a:t>
            </a:r>
          </a:p>
          <a:p>
            <a:r>
              <a:rPr lang="en-US" dirty="0"/>
              <a:t>RI 1.1 M</a:t>
            </a:r>
          </a:p>
          <a:p>
            <a:r>
              <a:rPr lang="en-US" dirty="0"/>
              <a:t>NH 1.4 M</a:t>
            </a:r>
          </a:p>
          <a:p>
            <a:r>
              <a:rPr lang="en-US" dirty="0"/>
              <a:t>MA 6.9 M</a:t>
            </a:r>
          </a:p>
          <a:p>
            <a:r>
              <a:rPr lang="en-US" dirty="0"/>
              <a:t>CT 3.6 M</a:t>
            </a:r>
          </a:p>
          <a:p>
            <a:r>
              <a:rPr lang="en-US" dirty="0"/>
              <a:t>NY 19.5 M</a:t>
            </a:r>
          </a:p>
          <a:p>
            <a:r>
              <a:rPr lang="en-US" dirty="0"/>
              <a:t>ME 1.3 M</a:t>
            </a:r>
          </a:p>
          <a:p>
            <a:r>
              <a:rPr lang="en-US" dirty="0"/>
              <a:t>VT 626,000</a:t>
            </a:r>
          </a:p>
          <a:p>
            <a:endParaRPr lang="en-US" dirty="0"/>
          </a:p>
          <a:p>
            <a:r>
              <a:rPr lang="en-US" dirty="0">
                <a:hlinkClick r:id="rId3"/>
              </a:rPr>
              <a:t>https://www.census.gov/quickfacts/fact/table/VT,RI,NH,ME,MA,CT/PST045218</a:t>
            </a:r>
            <a:endParaRPr lang="en-US" dirty="0"/>
          </a:p>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43</a:t>
            </a:fld>
            <a:endParaRPr lang="en-US"/>
          </a:p>
        </p:txBody>
      </p:sp>
    </p:spTree>
    <p:extLst>
      <p:ext uri="{BB962C8B-B14F-4D97-AF65-F5344CB8AC3E}">
        <p14:creationId xmlns:p14="http://schemas.microsoft.com/office/powerpoint/2010/main" val="186382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table,</a:t>
            </a:r>
            <a:r>
              <a:rPr lang="en-US" baseline="0" dirty="0"/>
              <a:t> based on NSDUH data, shows the historical reality of substance use in CT vs. the nation: CT typically has higher rates of use than found nationally with a few exceptions.</a:t>
            </a:r>
          </a:p>
          <a:p>
            <a:endParaRPr lang="en-US" baseline="0" dirty="0"/>
          </a:p>
          <a:p>
            <a:r>
              <a:rPr lang="en-US" baseline="0" dirty="0"/>
              <a:t>One of those exceptions has been prescription pain reliever misuse.  Our rates have not been significantly different from the national average since I first started monitoring substance use trends in the state 20 years ago.  We have, however, </a:t>
            </a:r>
            <a:r>
              <a:rPr lang="en-US" baseline="0"/>
              <a:t>had historically higher </a:t>
            </a:r>
            <a:r>
              <a:rPr lang="en-US" baseline="0" dirty="0"/>
              <a:t>rates of heroin use (and treatment admissions) compared to the US for decades.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519892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74739">
              <a:defRPr/>
            </a:pPr>
            <a:fld id="{B03879B4-2B58-4AAC-85C7-37A261C80051}" type="slidenum">
              <a:rPr lang="en-US">
                <a:solidFill>
                  <a:prstClr val="black"/>
                </a:solidFill>
                <a:latin typeface="Calibri" panose="020F0502020204030204"/>
              </a:rPr>
              <a:pPr defTabSz="474739">
                <a:defRPr/>
              </a:pPr>
              <a:t>44</a:t>
            </a:fld>
            <a:endParaRPr lang="en-US">
              <a:solidFill>
                <a:prstClr val="black"/>
              </a:solidFill>
              <a:latin typeface="Calibri" panose="020F0502020204030204"/>
            </a:endParaRPr>
          </a:p>
        </p:txBody>
      </p:sp>
    </p:spTree>
    <p:extLst>
      <p:ext uri="{BB962C8B-B14F-4D97-AF65-F5344CB8AC3E}">
        <p14:creationId xmlns:p14="http://schemas.microsoft.com/office/powerpoint/2010/main" val="743533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YRBS trend</a:t>
            </a:r>
            <a:r>
              <a:rPr lang="en-US" baseline="0" dirty="0"/>
              <a:t> data for the same period of time validates the results of the NSDUH trends; whether a household personal interview or an in-school group administration, both data sets show the decrease in underage drinking.  The comparison of the YRBS and NSDUH data, however, indicate that the method of data collection do impact the level of reporting, with anonymous, group-based administration resulting in approximately twice the prevalence of reported alcohol use among adolescents.  It should be further noted that the NSDUH includes a broader age group (12-17) than the YRBS which primarily includes 14-17 year old high school students.  It is likely that the NSDUH underreports that actual prevalence of substance use behavior.  </a:t>
            </a:r>
            <a:endParaRPr lang="en-US" dirty="0"/>
          </a:p>
        </p:txBody>
      </p:sp>
      <p:sp>
        <p:nvSpPr>
          <p:cNvPr id="4" name="Slide Number Placeholder 3"/>
          <p:cNvSpPr>
            <a:spLocks noGrp="1"/>
          </p:cNvSpPr>
          <p:nvPr>
            <p:ph type="sldNum" sz="quarter" idx="10"/>
          </p:nvPr>
        </p:nvSpPr>
        <p:spPr/>
        <p:txBody>
          <a:bodyPr/>
          <a:lstStyle/>
          <a:p>
            <a:pPr defTabSz="465887">
              <a:defRPr/>
            </a:pPr>
            <a:fld id="{B03879B4-2B58-4AAC-85C7-37A261C80051}" type="slidenum">
              <a:rPr lang="en-US">
                <a:solidFill>
                  <a:prstClr val="black"/>
                </a:solidFill>
                <a:latin typeface="Calibri" panose="020F0502020204030204"/>
              </a:rPr>
              <a:pPr defTabSz="465887">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252759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 with the reductions</a:t>
            </a:r>
            <a:r>
              <a:rPr lang="en-US" baseline="0" dirty="0"/>
              <a:t> in underage drinking behavior, perceptions of great risk in having five or more drinks of alcohol once or twice a week increased among youth.  This trend table especially highlights the impact of the Social Hosting Law that was passed by the Connecticut State Legislature and took effect in 2007 when perceived risk increased dramatically from 35% in 2006-2007 to 42% in 2007-2008.  The data show a weakening of the effect in more recent years as the publicity around the new law diminished and perhaps police attention began to turn to the opioids epidemic in the state.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8</a:t>
            </a:fld>
            <a:endParaRPr lang="en-US"/>
          </a:p>
        </p:txBody>
      </p:sp>
    </p:spTree>
    <p:extLst>
      <p:ext uri="{BB962C8B-B14F-4D97-AF65-F5344CB8AC3E}">
        <p14:creationId xmlns:p14="http://schemas.microsoft.com/office/powerpoint/2010/main" val="231358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from the 2015 </a:t>
            </a:r>
            <a:r>
              <a:rPr lang="en-US" dirty="0" err="1"/>
              <a:t>DataHaven</a:t>
            </a:r>
            <a:r>
              <a:rPr lang="en-US" dirty="0"/>
              <a:t> Community Well-being</a:t>
            </a:r>
            <a:r>
              <a:rPr lang="en-US" baseline="0" dirty="0"/>
              <a:t> Survey provide information about tobacco use across different types of communities.  The data show that using the “Five </a:t>
            </a:r>
            <a:r>
              <a:rPr lang="en-US" baseline="0" dirty="0" err="1"/>
              <a:t>Connecticuts</a:t>
            </a:r>
            <a:r>
              <a:rPr lang="en-US" baseline="0" dirty="0"/>
              <a:t>” rubric, current cigarette smoking is lowest (9%) in the wealthy suburban communities and highest (34%) in the three urban core communities of Hartford, Bridgeport and New Haven.  These data clearly show that tobacco prevention and reduction programs would be most effectively located in our largest urban centers.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14</a:t>
            </a:fld>
            <a:endParaRPr lang="en-US"/>
          </a:p>
        </p:txBody>
      </p:sp>
    </p:spTree>
    <p:extLst>
      <p:ext uri="{BB962C8B-B14F-4D97-AF65-F5344CB8AC3E}">
        <p14:creationId xmlns:p14="http://schemas.microsoft.com/office/powerpoint/2010/main" val="65184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20</a:t>
            </a:fld>
            <a:endParaRPr lang="en-US"/>
          </a:p>
        </p:txBody>
      </p:sp>
    </p:spTree>
    <p:extLst>
      <p:ext uri="{BB962C8B-B14F-4D97-AF65-F5344CB8AC3E}">
        <p14:creationId xmlns:p14="http://schemas.microsoft.com/office/powerpoint/2010/main" val="282775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that 18-25 year olds and adults 26+ are the groups at increased risk of cocaine use.  Both have increased almost 50% since</a:t>
            </a:r>
            <a:r>
              <a:rPr lang="en-US" baseline="0" dirty="0"/>
              <a:t> 2009-2010.  Again adolescents are not sharing this risk; cocaine use among 12-17 year olds appears to have dropped slightly.  </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23</a:t>
            </a:fld>
            <a:endParaRPr lang="en-US"/>
          </a:p>
        </p:txBody>
      </p:sp>
    </p:spTree>
    <p:extLst>
      <p:ext uri="{BB962C8B-B14F-4D97-AF65-F5344CB8AC3E}">
        <p14:creationId xmlns:p14="http://schemas.microsoft.com/office/powerpoint/2010/main" val="2631771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359EAD-081C-496E-ABBE-7340433A4425}" type="slidenum">
              <a:rPr lang="en-US" smtClean="0"/>
              <a:t>24</a:t>
            </a:fld>
            <a:endParaRPr lang="en-US"/>
          </a:p>
        </p:txBody>
      </p:sp>
    </p:spTree>
    <p:extLst>
      <p:ext uri="{BB962C8B-B14F-4D97-AF65-F5344CB8AC3E}">
        <p14:creationId xmlns:p14="http://schemas.microsoft.com/office/powerpoint/2010/main" val="3694872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Trend</a:t>
            </a:r>
            <a:r>
              <a:rPr lang="en-US" baseline="0" dirty="0"/>
              <a:t> data from the 2009-2016 NSDUH surveys show that uniformly over time young adults ages 18-25 have the highest rates of non-medical use of prescription drugs compared to adolescents ages 12-17 and adults 26 and older.  While the rates of NMUPD appear relatively unchanged in the youth population, the rates of prescription misuse appeared to decline among young adults (11.1% in 2009-2010 to 7.18% in 2015-2016)</a:t>
            </a:r>
            <a:endParaRPr lang="en-US" dirty="0"/>
          </a:p>
        </p:txBody>
      </p:sp>
      <p:sp>
        <p:nvSpPr>
          <p:cNvPr id="4" name="Slide Number Placeholder 3"/>
          <p:cNvSpPr>
            <a:spLocks noGrp="1"/>
          </p:cNvSpPr>
          <p:nvPr>
            <p:ph type="sldNum" sz="quarter" idx="10"/>
          </p:nvPr>
        </p:nvSpPr>
        <p:spPr/>
        <p:txBody>
          <a:bodyPr/>
          <a:lstStyle/>
          <a:p>
            <a:fld id="{B03879B4-2B58-4AAC-85C7-37A261C80051}" type="slidenum">
              <a:rPr lang="en-US" smtClean="0"/>
              <a:t>27</a:t>
            </a:fld>
            <a:endParaRPr lang="en-US"/>
          </a:p>
        </p:txBody>
      </p:sp>
    </p:spTree>
    <p:extLst>
      <p:ext uri="{BB962C8B-B14F-4D97-AF65-F5344CB8AC3E}">
        <p14:creationId xmlns:p14="http://schemas.microsoft.com/office/powerpoint/2010/main" val="644269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63D601E-3AA7-4760-B51E-E33F7B00A9F8}"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913694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D59FD-A188-4DFC-965B-9D1EE5B2A86A}"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415053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6F611-75FE-4A7F-B445-7D0FE3E44833}"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1798294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F45B6B-3E66-417E-B200-4EDC48840314}"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6237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3782F8-32F0-4753-87EB-7FF53EDA996F}" type="datetime1">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43304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5BA048-5D2C-4A0C-A755-EB00C24C8F88}"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0057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4F5F3-64E0-4A06-9CA4-B526FD0037BC}" type="datetime1">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273008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70DA36-5520-41BF-827B-FA59A8EB1AAB}" type="datetime1">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537731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02B56-8E5D-4693-AC71-74736815677E}" type="datetime1">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7335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09CB05-BA11-4A7E-B569-62619ADEB3F3}"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393316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3D8DD86-8CD9-4B04-BC84-8ADE63DB05F8}" type="datetime1">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8F3E6-B2A2-406B-BC31-11B5CF379E26}" type="slidenum">
              <a:rPr lang="en-US" smtClean="0"/>
              <a:t>‹#›</a:t>
            </a:fld>
            <a:endParaRPr lang="en-US"/>
          </a:p>
        </p:txBody>
      </p:sp>
    </p:spTree>
    <p:extLst>
      <p:ext uri="{BB962C8B-B14F-4D97-AF65-F5344CB8AC3E}">
        <p14:creationId xmlns:p14="http://schemas.microsoft.com/office/powerpoint/2010/main" val="54949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BD3C-2F6A-45D4-9D43-C97C36379E0D}" type="datetime1">
              <a:rPr lang="en-US" smtClean="0"/>
              <a:t>4/28/2020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8F3E6-B2A2-406B-BC31-11B5CF379E26}" type="slidenum">
              <a:rPr lang="en-US" smtClean="0"/>
              <a:t>‹#›</a:t>
            </a:fld>
            <a:endParaRPr lang="en-US"/>
          </a:p>
        </p:txBody>
      </p:sp>
    </p:spTree>
    <p:extLst>
      <p:ext uri="{BB962C8B-B14F-4D97-AF65-F5344CB8AC3E}">
        <p14:creationId xmlns:p14="http://schemas.microsoft.com/office/powerpoint/2010/main" val="1051436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chart" Target="../charts/chart2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chart" Target="../charts/chart25.xml"/><Relationship Id="rId4" Type="http://schemas.openxmlformats.org/officeDocument/2006/relationships/chart" Target="../charts/chart2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27.xml"/></Relationships>
</file>

<file path=ppt/slides/_rels/slide43.xml.rels><?xml version="1.0" encoding="UTF-8" standalone="yes"?>
<Relationships xmlns="http://schemas.openxmlformats.org/package/2006/relationships"><Relationship Id="rId3" Type="http://schemas.openxmlformats.org/officeDocument/2006/relationships/hyperlink" Target="https://www.nflis.deadiversion.usdoj.gov/Resources/NFLISPublicResourceLibrary.asp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chart" Target="../charts/chart28.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hyperlink" Target="https://preventionportal.ctdata.org/" TargetMode="External"/><Relationship Id="rId2" Type="http://schemas.openxmlformats.org/officeDocument/2006/relationships/hyperlink" Target="mailto:ungemack@uchc.edu"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2.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697" y="1139642"/>
            <a:ext cx="10896600" cy="1568576"/>
          </a:xfrm>
          <a:effectLst>
            <a:outerShdw blurRad="50800" dist="38100" dir="2700000" algn="tl" rotWithShape="0">
              <a:prstClr val="black">
                <a:alpha val="40000"/>
              </a:prstClr>
            </a:outerShdw>
          </a:effectLst>
        </p:spPr>
        <p:txBody>
          <a:bodyPr/>
          <a:lstStyle/>
          <a:p>
            <a:r>
              <a:rPr lang="en-US" sz="4000" b="1" dirty="0">
                <a:solidFill>
                  <a:srgbClr val="002060"/>
                </a:solidFill>
                <a:latin typeface="Calibri" panose="020F0502020204030204" pitchFamily="34" charset="0"/>
              </a:rPr>
              <a:t>Substance Misuse Prevention Priority Setting: </a:t>
            </a:r>
            <a:br>
              <a:rPr lang="en-US" sz="4000" b="1" dirty="0">
                <a:solidFill>
                  <a:srgbClr val="002060"/>
                </a:solidFill>
                <a:latin typeface="Calibri" panose="020F0502020204030204" pitchFamily="34" charset="0"/>
              </a:rPr>
            </a:br>
            <a:r>
              <a:rPr lang="en-US" sz="4000" b="1" dirty="0">
                <a:solidFill>
                  <a:srgbClr val="002060"/>
                </a:solidFill>
                <a:latin typeface="Calibri" panose="020F0502020204030204" pitchFamily="34" charset="0"/>
              </a:rPr>
              <a:t>Connecticut, 2020</a:t>
            </a:r>
            <a:endParaRPr lang="en-US" sz="4400" dirty="0">
              <a:solidFill>
                <a:srgbClr val="002060"/>
              </a:solidFill>
              <a:latin typeface="Calibri" panose="020F0502020204030204" pitchFamily="34" charset="0"/>
            </a:endParaRPr>
          </a:p>
        </p:txBody>
      </p:sp>
      <p:pic>
        <p:nvPicPr>
          <p:cNvPr id="8" name="Picture 7"/>
          <p:cNvPicPr>
            <a:picLocks noChangeAspect="1"/>
          </p:cNvPicPr>
          <p:nvPr/>
        </p:nvPicPr>
        <p:blipFill>
          <a:blip r:embed="rId3"/>
          <a:stretch>
            <a:fillRect/>
          </a:stretch>
        </p:blipFill>
        <p:spPr>
          <a:xfrm>
            <a:off x="5225085" y="337183"/>
            <a:ext cx="1453454" cy="559021"/>
          </a:xfrm>
          <a:prstGeom prst="rect">
            <a:avLst/>
          </a:prstGeom>
        </p:spPr>
      </p:pic>
      <p:cxnSp>
        <p:nvCxnSpPr>
          <p:cNvPr id="16" name="Straight Connector 15"/>
          <p:cNvCxnSpPr/>
          <p:nvPr/>
        </p:nvCxnSpPr>
        <p:spPr>
          <a:xfrm>
            <a:off x="712677" y="2867223"/>
            <a:ext cx="10896819" cy="6210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697" y="205439"/>
            <a:ext cx="983615" cy="825815"/>
          </a:xfrm>
          <a:prstGeom prst="rect">
            <a:avLst/>
          </a:prstGeom>
        </p:spPr>
      </p:pic>
      <p:pic>
        <p:nvPicPr>
          <p:cNvPr id="12" name="Picture 11" descr="CPES logo final 02281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72313" y="252751"/>
            <a:ext cx="1337183" cy="727886"/>
          </a:xfrm>
          <a:prstGeom prst="rect">
            <a:avLst/>
          </a:prstGeom>
          <a:noFill/>
          <a:ln>
            <a:noFill/>
          </a:ln>
        </p:spPr>
      </p:pic>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TextBox 4"/>
          <p:cNvSpPr txBox="1"/>
          <p:nvPr/>
        </p:nvSpPr>
        <p:spPr>
          <a:xfrm>
            <a:off x="712677" y="3334043"/>
            <a:ext cx="10896819" cy="2954655"/>
          </a:xfrm>
          <a:prstGeom prst="rect">
            <a:avLst/>
          </a:prstGeom>
          <a:noFill/>
        </p:spPr>
        <p:txBody>
          <a:bodyPr wrap="square" rtlCol="0">
            <a:spAutoFit/>
          </a:bodyPr>
          <a:lstStyle/>
          <a:p>
            <a:pPr lvl="0" algn="ctr">
              <a:defRPr/>
            </a:pPr>
            <a:r>
              <a:rPr lang="en-US" sz="3000" b="1" dirty="0">
                <a:solidFill>
                  <a:srgbClr val="002060"/>
                </a:solidFill>
              </a:rPr>
              <a:t>SEOW Meeting </a:t>
            </a:r>
          </a:p>
          <a:p>
            <a:pPr lvl="0" algn="ctr">
              <a:defRPr/>
            </a:pPr>
            <a:r>
              <a:rPr lang="en-US" sz="3000" b="1" dirty="0">
                <a:solidFill>
                  <a:srgbClr val="002060"/>
                </a:solidFill>
              </a:rPr>
              <a:t>April </a:t>
            </a:r>
            <a:r>
              <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rPr>
              <a:t>29, 2020</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000" b="1" dirty="0">
              <a:solidFill>
                <a:srgbClr val="002060"/>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2060"/>
                </a:solidFill>
                <a:effectLst/>
                <a:uLnTx/>
                <a:uFillTx/>
                <a:latin typeface="Calibri" panose="020F0502020204030204"/>
                <a:ea typeface="+mn-ea"/>
                <a:cs typeface="+mn-cs"/>
              </a:rPr>
              <a:t>Jane A. Ungemack, DrPH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a:solidFill>
                  <a:srgbClr val="002060"/>
                </a:solidFill>
                <a:latin typeface="Calibri" panose="020F0502020204030204"/>
              </a:rPr>
              <a:t>DMHAS Center for Prevention Evaluation and Statistics (CPES)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b="1" dirty="0">
                <a:solidFill>
                  <a:srgbClr val="002060"/>
                </a:solidFill>
                <a:latin typeface="Calibri" panose="020F0502020204030204"/>
              </a:rPr>
              <a:t>at UConn Health</a:t>
            </a:r>
            <a:endParaRPr kumimoji="0" lang="en-US" sz="30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14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2513"/>
            <a:ext cx="10515600" cy="704843"/>
          </a:xfrm>
        </p:spPr>
        <p:txBody>
          <a:bodyPr>
            <a:normAutofit/>
          </a:bodyPr>
          <a:lstStyle/>
          <a:p>
            <a:pPr algn="ctr"/>
            <a:r>
              <a:rPr lang="en-US" sz="3000" dirty="0">
                <a:solidFill>
                  <a:srgbClr val="002060"/>
                </a:solidFill>
                <a:latin typeface="+mn-lt"/>
              </a:rPr>
              <a:t>Alcohol: Youth Risk and Impact</a:t>
            </a:r>
          </a:p>
        </p:txBody>
      </p:sp>
      <p:sp>
        <p:nvSpPr>
          <p:cNvPr id="8" name="Text Placeholder 7"/>
          <p:cNvSpPr>
            <a:spLocks noGrp="1"/>
          </p:cNvSpPr>
          <p:nvPr>
            <p:ph type="body" idx="1"/>
          </p:nvPr>
        </p:nvSpPr>
        <p:spPr>
          <a:xfrm>
            <a:off x="530470" y="1024553"/>
            <a:ext cx="5669279" cy="496250"/>
          </a:xfrm>
        </p:spPr>
        <p:txBody>
          <a:bodyPr>
            <a:normAutofit/>
          </a:bodyPr>
          <a:lstStyle/>
          <a:p>
            <a:pPr algn="ctr"/>
            <a:r>
              <a:rPr lang="en-US" sz="2600" dirty="0">
                <a:solidFill>
                  <a:srgbClr val="002060"/>
                </a:solidFill>
              </a:rPr>
              <a:t>Youth Risk Factors</a:t>
            </a:r>
          </a:p>
        </p:txBody>
      </p:sp>
      <p:sp>
        <p:nvSpPr>
          <p:cNvPr id="9" name="Content Placeholder 8"/>
          <p:cNvSpPr>
            <a:spLocks noGrp="1"/>
          </p:cNvSpPr>
          <p:nvPr>
            <p:ph sz="half" idx="2"/>
          </p:nvPr>
        </p:nvSpPr>
        <p:spPr>
          <a:xfrm>
            <a:off x="389106" y="1828800"/>
            <a:ext cx="5525311" cy="4527550"/>
          </a:xfrm>
        </p:spPr>
        <p:txBody>
          <a:bodyPr>
            <a:noAutofit/>
          </a:bodyPr>
          <a:lstStyle/>
          <a:p>
            <a:pPr lvl="1"/>
            <a:r>
              <a:rPr lang="en-US" sz="2600" dirty="0">
                <a:solidFill>
                  <a:srgbClr val="002060"/>
                </a:solidFill>
              </a:rPr>
              <a:t>Academic and/or other behavioral health problems in school;</a:t>
            </a:r>
          </a:p>
          <a:p>
            <a:pPr lvl="1"/>
            <a:r>
              <a:rPr lang="en-US" sz="2600" dirty="0">
                <a:solidFill>
                  <a:srgbClr val="002060"/>
                </a:solidFill>
              </a:rPr>
              <a:t>Alcohol-using peers;</a:t>
            </a:r>
          </a:p>
          <a:p>
            <a:pPr lvl="1"/>
            <a:r>
              <a:rPr lang="en-US" sz="2600" dirty="0">
                <a:solidFill>
                  <a:srgbClr val="002060"/>
                </a:solidFill>
              </a:rPr>
              <a:t>Anxiety or depression;</a:t>
            </a:r>
          </a:p>
          <a:p>
            <a:pPr lvl="1"/>
            <a:r>
              <a:rPr lang="en-US" sz="2600" dirty="0">
                <a:solidFill>
                  <a:srgbClr val="002060"/>
                </a:solidFill>
              </a:rPr>
              <a:t>Lack of parental supervision;</a:t>
            </a:r>
          </a:p>
          <a:p>
            <a:pPr lvl="1"/>
            <a:r>
              <a:rPr lang="en-US" sz="2600" dirty="0">
                <a:solidFill>
                  <a:srgbClr val="002060"/>
                </a:solidFill>
              </a:rPr>
              <a:t>Poor parent-child communication;</a:t>
            </a:r>
          </a:p>
          <a:p>
            <a:pPr lvl="1"/>
            <a:r>
              <a:rPr lang="en-US" sz="2600" dirty="0">
                <a:solidFill>
                  <a:srgbClr val="002060"/>
                </a:solidFill>
              </a:rPr>
              <a:t>Parental modeling of alcohol use;</a:t>
            </a:r>
          </a:p>
          <a:p>
            <a:pPr lvl="1"/>
            <a:r>
              <a:rPr lang="en-US" sz="2600" dirty="0">
                <a:solidFill>
                  <a:srgbClr val="002060"/>
                </a:solidFill>
              </a:rPr>
              <a:t>Social norms that encourage or tolerate underage drinking;</a:t>
            </a:r>
          </a:p>
          <a:p>
            <a:pPr lvl="1"/>
            <a:r>
              <a:rPr lang="en-US" sz="2600" dirty="0">
                <a:solidFill>
                  <a:srgbClr val="002060"/>
                </a:solidFill>
              </a:rPr>
              <a:t>Child abuse or neglect.</a:t>
            </a:r>
          </a:p>
        </p:txBody>
      </p:sp>
      <p:sp>
        <p:nvSpPr>
          <p:cNvPr id="10" name="Text Placeholder 9"/>
          <p:cNvSpPr>
            <a:spLocks noGrp="1"/>
          </p:cNvSpPr>
          <p:nvPr>
            <p:ph type="body" sz="quarter" idx="3"/>
          </p:nvPr>
        </p:nvSpPr>
        <p:spPr>
          <a:xfrm>
            <a:off x="6509824" y="1125381"/>
            <a:ext cx="5039751" cy="395422"/>
          </a:xfrm>
        </p:spPr>
        <p:txBody>
          <a:bodyPr>
            <a:noAutofit/>
          </a:bodyPr>
          <a:lstStyle/>
          <a:p>
            <a:pPr algn="ctr"/>
            <a:r>
              <a:rPr lang="en-US" sz="2600" dirty="0">
                <a:solidFill>
                  <a:srgbClr val="002060"/>
                </a:solidFill>
              </a:rPr>
              <a:t>Effects and Impacts</a:t>
            </a:r>
          </a:p>
        </p:txBody>
      </p:sp>
      <p:sp>
        <p:nvSpPr>
          <p:cNvPr id="11" name="Content Placeholder 10"/>
          <p:cNvSpPr>
            <a:spLocks noGrp="1"/>
          </p:cNvSpPr>
          <p:nvPr>
            <p:ph sz="quarter" idx="4"/>
          </p:nvPr>
        </p:nvSpPr>
        <p:spPr>
          <a:xfrm>
            <a:off x="6509824" y="1828800"/>
            <a:ext cx="5260644" cy="4157932"/>
          </a:xfrm>
        </p:spPr>
        <p:txBody>
          <a:bodyPr>
            <a:normAutofit fontScale="92500" lnSpcReduction="20000"/>
          </a:bodyPr>
          <a:lstStyle/>
          <a:p>
            <a:r>
              <a:rPr lang="en-US" dirty="0">
                <a:solidFill>
                  <a:srgbClr val="002060"/>
                </a:solidFill>
              </a:rPr>
              <a:t>Impaired judgment, reduced reaction time, slurred speech, and loss of balance and motor skills;</a:t>
            </a:r>
          </a:p>
          <a:p>
            <a:r>
              <a:rPr lang="en-US" dirty="0">
                <a:solidFill>
                  <a:srgbClr val="002060"/>
                </a:solidFill>
              </a:rPr>
              <a:t>Damage to the developing brain;</a:t>
            </a:r>
          </a:p>
          <a:p>
            <a:r>
              <a:rPr lang="en-US" dirty="0">
                <a:solidFill>
                  <a:srgbClr val="002060"/>
                </a:solidFill>
              </a:rPr>
              <a:t>Alcohol poisoning;</a:t>
            </a:r>
          </a:p>
          <a:p>
            <a:r>
              <a:rPr lang="en-US" sz="2600" dirty="0">
                <a:solidFill>
                  <a:srgbClr val="002060"/>
                </a:solidFill>
              </a:rPr>
              <a:t>Increases</a:t>
            </a:r>
            <a:r>
              <a:rPr lang="en-US" dirty="0">
                <a:solidFill>
                  <a:srgbClr val="002060"/>
                </a:solidFill>
              </a:rPr>
              <a:t> in risky behavior, such as impaired driving;</a:t>
            </a:r>
          </a:p>
          <a:p>
            <a:r>
              <a:rPr lang="en-US" dirty="0">
                <a:solidFill>
                  <a:srgbClr val="002060"/>
                </a:solidFill>
              </a:rPr>
              <a:t>Negative impacts on problem-solving skills and school performance;</a:t>
            </a:r>
          </a:p>
          <a:p>
            <a:r>
              <a:rPr lang="en-US" dirty="0">
                <a:solidFill>
                  <a:srgbClr val="002060"/>
                </a:solidFill>
              </a:rPr>
              <a:t>Increased risk for adult alcohol or drug use disorder.</a:t>
            </a:r>
          </a:p>
          <a:p>
            <a:endParaRPr lang="en-US" dirty="0">
              <a:solidFill>
                <a:srgbClr val="002060"/>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2" name="Picture 11">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281611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ABEE1F-7475-46A7-AA08-AA8365810563}"/>
              </a:ext>
            </a:extLst>
          </p:cNvPr>
          <p:cNvSpPr>
            <a:spLocks noGrp="1"/>
          </p:cNvSpPr>
          <p:nvPr>
            <p:ph type="sldNum" sz="quarter" idx="12"/>
          </p:nvPr>
        </p:nvSpPr>
        <p:spPr/>
        <p:txBody>
          <a:bodyPr/>
          <a:lstStyle/>
          <a:p>
            <a:fld id="{C498F3E6-B2A2-406B-BC31-11B5CF379E26}" type="slidenum">
              <a:rPr lang="en-US" smtClean="0"/>
              <a:t>11</a:t>
            </a:fld>
            <a:endParaRPr lang="en-US"/>
          </a:p>
        </p:txBody>
      </p:sp>
      <p:sp>
        <p:nvSpPr>
          <p:cNvPr id="3" name="Title 1">
            <a:extLst>
              <a:ext uri="{FF2B5EF4-FFF2-40B4-BE49-F238E27FC236}">
                <a16:creationId xmlns:a16="http://schemas.microsoft.com/office/drawing/2014/main" id="{C3206787-313C-4E2B-8402-EEC3F4E06C93}"/>
              </a:ext>
            </a:extLst>
          </p:cNvPr>
          <p:cNvSpPr txBox="1">
            <a:spLocks/>
          </p:cNvSpPr>
          <p:nvPr/>
        </p:nvSpPr>
        <p:spPr>
          <a:xfrm>
            <a:off x="659705" y="1977832"/>
            <a:ext cx="10896600" cy="1516866"/>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Tobacco and </a:t>
            </a:r>
          </a:p>
          <a:p>
            <a:pPr algn="ctr"/>
            <a:r>
              <a:rPr lang="en-US" sz="4800" b="1" dirty="0">
                <a:solidFill>
                  <a:srgbClr val="002060"/>
                </a:solidFill>
                <a:latin typeface="Calibri" panose="020F0502020204030204" pitchFamily="34" charset="0"/>
              </a:rPr>
              <a:t>Electronic Nicotine Delivery Systems (ENDS)</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59013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95EC5BE-F986-4E5E-888D-AB913A451EB2}"/>
              </a:ext>
            </a:extLst>
          </p:cNvPr>
          <p:cNvSpPr>
            <a:spLocks noGrp="1"/>
          </p:cNvSpPr>
          <p:nvPr>
            <p:ph type="sldNum" sz="quarter" idx="12"/>
          </p:nvPr>
        </p:nvSpPr>
        <p:spPr/>
        <p:txBody>
          <a:bodyPr/>
          <a:lstStyle/>
          <a:p>
            <a:fld id="{C498F3E6-B2A2-406B-BC31-11B5CF379E26}" type="slidenum">
              <a:rPr lang="en-US" smtClean="0">
                <a:solidFill>
                  <a:prstClr val="black">
                    <a:tint val="75000"/>
                  </a:prstClr>
                </a:solidFill>
              </a:rPr>
              <a:pPr/>
              <a:t>12</a:t>
            </a:fld>
            <a:endParaRPr lang="en-US" dirty="0">
              <a:solidFill>
                <a:prstClr val="black">
                  <a:tint val="75000"/>
                </a:prstClr>
              </a:solidFill>
            </a:endParaRPr>
          </a:p>
        </p:txBody>
      </p:sp>
      <p:graphicFrame>
        <p:nvGraphicFramePr>
          <p:cNvPr id="5" name="Chart 4">
            <a:extLst>
              <a:ext uri="{FF2B5EF4-FFF2-40B4-BE49-F238E27FC236}">
                <a16:creationId xmlns:a16="http://schemas.microsoft.com/office/drawing/2014/main" id="{7C168AD7-8CAB-4D02-9F04-237F6C8C21BC}"/>
              </a:ext>
            </a:extLst>
          </p:cNvPr>
          <p:cNvGraphicFramePr/>
          <p:nvPr/>
        </p:nvGraphicFramePr>
        <p:xfrm>
          <a:off x="622999" y="719666"/>
          <a:ext cx="11104662" cy="5513311"/>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95DA2A9F-457E-4EDA-B748-F87839DB7879}"/>
              </a:ext>
            </a:extLst>
          </p:cNvPr>
          <p:cNvSpPr txBox="1">
            <a:spLocks/>
          </p:cNvSpPr>
          <p:nvPr/>
        </p:nvSpPr>
        <p:spPr>
          <a:xfrm>
            <a:off x="464339" y="176402"/>
            <a:ext cx="10713030" cy="71966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Calibri" panose="020F0502020204030204" pitchFamily="34" charset="0"/>
              </a:rPr>
              <a:t>Past Month Tobacco Product Use by Age Group, 2008-2018</a:t>
            </a:r>
          </a:p>
        </p:txBody>
      </p:sp>
      <p:pic>
        <p:nvPicPr>
          <p:cNvPr id="7" name="Picture 6">
            <a:extLst>
              <a:ext uri="{FF2B5EF4-FFF2-40B4-BE49-F238E27FC236}">
                <a16:creationId xmlns:a16="http://schemas.microsoft.com/office/drawing/2014/main" id="{379E2594-E7FB-4B6C-9C84-B8E784C59734}"/>
              </a:ext>
            </a:extLst>
          </p:cNvPr>
          <p:cNvPicPr>
            <a:picLocks noChangeAspect="1"/>
          </p:cNvPicPr>
          <p:nvPr/>
        </p:nvPicPr>
        <p:blipFill>
          <a:blip r:embed="rId3"/>
          <a:stretch>
            <a:fillRect/>
          </a:stretch>
        </p:blipFill>
        <p:spPr>
          <a:xfrm>
            <a:off x="11091308" y="137941"/>
            <a:ext cx="929995" cy="495105"/>
          </a:xfrm>
          <a:prstGeom prst="rect">
            <a:avLst/>
          </a:prstGeom>
        </p:spPr>
      </p:pic>
      <p:sp>
        <p:nvSpPr>
          <p:cNvPr id="9" name="Rectangle 8">
            <a:extLst>
              <a:ext uri="{FF2B5EF4-FFF2-40B4-BE49-F238E27FC236}">
                <a16:creationId xmlns:a16="http://schemas.microsoft.com/office/drawing/2014/main" id="{A5016C07-02C6-45C7-B9CC-DED6D4E6AAEF}"/>
              </a:ext>
            </a:extLst>
          </p:cNvPr>
          <p:cNvSpPr/>
          <p:nvPr/>
        </p:nvSpPr>
        <p:spPr>
          <a:xfrm>
            <a:off x="170697" y="6232977"/>
            <a:ext cx="8427885" cy="276999"/>
          </a:xfrm>
          <a:prstGeom prst="rect">
            <a:avLst/>
          </a:prstGeom>
        </p:spPr>
        <p:txBody>
          <a:bodyPr wrap="none">
            <a:spAutoFit/>
          </a:bodyPr>
          <a:lstStyle/>
          <a:p>
            <a:pPr>
              <a:defRPr/>
            </a:pPr>
            <a:r>
              <a:rPr lang="en-US" sz="1200" dirty="0">
                <a:solidFill>
                  <a:srgbClr val="002060"/>
                </a:solidFill>
              </a:rPr>
              <a:t>Note: Tobacco product use includes cigarettes, smokeless tobacco (i.e., snuff, dip, chewing tobacco, or snus), cigars, or pipe tobacco.</a:t>
            </a:r>
          </a:p>
        </p:txBody>
      </p:sp>
      <p:sp>
        <p:nvSpPr>
          <p:cNvPr id="10" name="Slide Number Placeholder 3">
            <a:extLst>
              <a:ext uri="{FF2B5EF4-FFF2-40B4-BE49-F238E27FC236}">
                <a16:creationId xmlns:a16="http://schemas.microsoft.com/office/drawing/2014/main" id="{AEC6A225-E4DB-470E-981D-F8790CD0DC66}"/>
              </a:ext>
            </a:extLst>
          </p:cNvPr>
          <p:cNvSpPr>
            <a:spLocks noGrp="1"/>
          </p:cNvSpPr>
          <p:nvPr/>
        </p:nvSpPr>
        <p:spPr>
          <a:xfrm>
            <a:off x="230232" y="6495999"/>
            <a:ext cx="1529712" cy="276999"/>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en-US" sz="1600" dirty="0">
                <a:solidFill>
                  <a:srgbClr val="002060"/>
                </a:solidFill>
              </a:rPr>
              <a:t>Source: </a:t>
            </a:r>
            <a:r>
              <a:rPr lang="en-US" sz="1600" b="1" dirty="0">
                <a:solidFill>
                  <a:srgbClr val="002060"/>
                </a:solidFill>
              </a:rPr>
              <a:t>NSDUH</a:t>
            </a:r>
          </a:p>
        </p:txBody>
      </p:sp>
    </p:spTree>
    <p:extLst>
      <p:ext uri="{BB962C8B-B14F-4D97-AF65-F5344CB8AC3E}">
        <p14:creationId xmlns:p14="http://schemas.microsoft.com/office/powerpoint/2010/main" val="94527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8207569"/>
              </p:ext>
            </p:extLst>
          </p:nvPr>
        </p:nvGraphicFramePr>
        <p:xfrm>
          <a:off x="369455" y="633046"/>
          <a:ext cx="11249890" cy="55436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429701BE-C0AF-492A-B66F-D7EBFEEEB658}"/>
              </a:ext>
            </a:extLst>
          </p:cNvPr>
          <p:cNvPicPr>
            <a:picLocks noChangeAspect="1"/>
          </p:cNvPicPr>
          <p:nvPr/>
        </p:nvPicPr>
        <p:blipFill>
          <a:blip r:embed="rId3"/>
          <a:stretch>
            <a:fillRect/>
          </a:stretch>
        </p:blipFill>
        <p:spPr>
          <a:xfrm>
            <a:off x="11091308" y="137941"/>
            <a:ext cx="929995" cy="495105"/>
          </a:xfrm>
          <a:prstGeom prst="rect">
            <a:avLst/>
          </a:prstGeom>
        </p:spPr>
      </p:pic>
      <p:sp>
        <p:nvSpPr>
          <p:cNvPr id="4" name="TextBox 3">
            <a:extLst>
              <a:ext uri="{FF2B5EF4-FFF2-40B4-BE49-F238E27FC236}">
                <a16:creationId xmlns:a16="http://schemas.microsoft.com/office/drawing/2014/main" id="{06F2703C-EBF6-447E-A4A8-BBD778093AD5}"/>
              </a:ext>
            </a:extLst>
          </p:cNvPr>
          <p:cNvSpPr txBox="1"/>
          <p:nvPr/>
        </p:nvSpPr>
        <p:spPr>
          <a:xfrm>
            <a:off x="2447636" y="36945"/>
            <a:ext cx="7693891" cy="984885"/>
          </a:xfrm>
          <a:prstGeom prst="rect">
            <a:avLst/>
          </a:prstGeom>
          <a:noFill/>
        </p:spPr>
        <p:txBody>
          <a:bodyPr wrap="square" rtlCol="0">
            <a:spAutoFit/>
          </a:bodyPr>
          <a:lstStyle/>
          <a:p>
            <a:pPr algn="ctr"/>
            <a:r>
              <a:rPr lang="en-US" sz="2800" dirty="0">
                <a:solidFill>
                  <a:srgbClr val="002060"/>
                </a:solidFill>
              </a:rPr>
              <a:t>Tobacco Sales to Youth in Connecticut: </a:t>
            </a:r>
          </a:p>
          <a:p>
            <a:pPr algn="ctr"/>
            <a:r>
              <a:rPr lang="en-US" sz="2800" dirty="0">
                <a:solidFill>
                  <a:srgbClr val="002060"/>
                </a:solidFill>
              </a:rPr>
              <a:t>SYNAR, CDC &amp; DMHAS, </a:t>
            </a:r>
            <a:r>
              <a:rPr lang="en-US" sz="3000" dirty="0">
                <a:solidFill>
                  <a:srgbClr val="002060"/>
                </a:solidFill>
              </a:rPr>
              <a:t>2008-2018</a:t>
            </a:r>
          </a:p>
        </p:txBody>
      </p:sp>
    </p:spTree>
    <p:extLst>
      <p:ext uri="{BB962C8B-B14F-4D97-AF65-F5344CB8AC3E}">
        <p14:creationId xmlns:p14="http://schemas.microsoft.com/office/powerpoint/2010/main" val="266515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587" y="299789"/>
            <a:ext cx="9727659" cy="815787"/>
          </a:xfrm>
        </p:spPr>
        <p:txBody>
          <a:bodyPr>
            <a:normAutofit fontScale="90000"/>
          </a:bodyPr>
          <a:lstStyle/>
          <a:p>
            <a:pPr algn="ctr"/>
            <a:r>
              <a:rPr lang="en-US" sz="3000" dirty="0">
                <a:solidFill>
                  <a:srgbClr val="002060"/>
                </a:solidFill>
                <a:latin typeface="+mn-lt"/>
                <a:cs typeface="Arial" panose="020B0604020202020204" pitchFamily="34" charset="0"/>
              </a:rPr>
              <a:t>Percent of Adults Who </a:t>
            </a:r>
            <a:r>
              <a:rPr lang="en-US" sz="3300" dirty="0">
                <a:solidFill>
                  <a:srgbClr val="002060"/>
                </a:solidFill>
                <a:latin typeface="+mn-lt"/>
                <a:cs typeface="Arial" panose="020B0604020202020204" pitchFamily="34" charset="0"/>
              </a:rPr>
              <a:t>Smoke</a:t>
            </a:r>
            <a:r>
              <a:rPr lang="en-US" sz="3000" dirty="0">
                <a:solidFill>
                  <a:srgbClr val="002060"/>
                </a:solidFill>
                <a:latin typeface="+mn-lt"/>
                <a:cs typeface="Arial" panose="020B0604020202020204" pitchFamily="34" charset="0"/>
              </a:rPr>
              <a:t> Daily by Community Type: </a:t>
            </a:r>
            <a:br>
              <a:rPr lang="en-US" sz="3000" dirty="0">
                <a:solidFill>
                  <a:srgbClr val="002060"/>
                </a:solidFill>
                <a:latin typeface="+mn-lt"/>
                <a:cs typeface="Arial" panose="020B0604020202020204" pitchFamily="34" charset="0"/>
              </a:rPr>
            </a:br>
            <a:r>
              <a:rPr lang="en-US" sz="3000" dirty="0">
                <a:solidFill>
                  <a:srgbClr val="002060"/>
                </a:solidFill>
                <a:latin typeface="+mn-lt"/>
                <a:cs typeface="Arial" panose="020B0604020202020204" pitchFamily="34" charset="0"/>
              </a:rPr>
              <a:t>Connecticut 2018</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3835046"/>
              </p:ext>
            </p:extLst>
          </p:nvPr>
        </p:nvGraphicFramePr>
        <p:xfrm>
          <a:off x="476249" y="1159526"/>
          <a:ext cx="11106151" cy="5111599"/>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3">
            <a:extLst>
              <a:ext uri="{FF2B5EF4-FFF2-40B4-BE49-F238E27FC236}">
                <a16:creationId xmlns:a16="http://schemas.microsoft.com/office/drawing/2014/main" id="{D98597DA-0995-43A1-A3BA-A024FE74E510}"/>
              </a:ext>
            </a:extLst>
          </p:cNvPr>
          <p:cNvSpPr>
            <a:spLocks noGrp="1"/>
          </p:cNvSpPr>
          <p:nvPr/>
        </p:nvSpPr>
        <p:spPr>
          <a:xfrm>
            <a:off x="476249" y="6315075"/>
            <a:ext cx="5651084"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002060"/>
                </a:solidFill>
              </a:rPr>
              <a:t>Source: </a:t>
            </a:r>
            <a:r>
              <a:rPr lang="en-US" sz="1600" b="1" dirty="0" err="1">
                <a:solidFill>
                  <a:srgbClr val="002060"/>
                </a:solidFill>
              </a:rPr>
              <a:t>DataHaven</a:t>
            </a:r>
            <a:r>
              <a:rPr lang="en-US" sz="1600" b="1" dirty="0">
                <a:solidFill>
                  <a:srgbClr val="002060"/>
                </a:solidFill>
              </a:rPr>
              <a:t> Community Wellbeing Survey, 2018</a:t>
            </a:r>
          </a:p>
        </p:txBody>
      </p:sp>
      <p:pic>
        <p:nvPicPr>
          <p:cNvPr id="8" name="Picture 7">
            <a:extLst>
              <a:ext uri="{FF2B5EF4-FFF2-40B4-BE49-F238E27FC236}">
                <a16:creationId xmlns:a16="http://schemas.microsoft.com/office/drawing/2014/main" id="{AB8B4E3B-8EAA-4BA9-946C-23261CB2BE9C}"/>
              </a:ext>
            </a:extLst>
          </p:cNvPr>
          <p:cNvPicPr>
            <a:picLocks noChangeAspect="1"/>
          </p:cNvPicPr>
          <p:nvPr/>
        </p:nvPicPr>
        <p:blipFill>
          <a:blip r:embed="rId4"/>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64630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2F0038-9F28-47D0-A0BA-C15AFB7FAFF2}"/>
              </a:ext>
            </a:extLst>
          </p:cNvPr>
          <p:cNvSpPr txBox="1">
            <a:spLocks/>
          </p:cNvSpPr>
          <p:nvPr/>
        </p:nvSpPr>
        <p:spPr>
          <a:xfrm>
            <a:off x="552450" y="72110"/>
            <a:ext cx="10042265" cy="1328673"/>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mn-lt"/>
                <a:cs typeface="Arial" panose="020B0604020202020204" pitchFamily="34" charset="0"/>
              </a:rPr>
              <a:t>Trends in Percent of High School Students Reporting Past 30-Day Use of Electronic Vapor Products vs. Cigarettes: </a:t>
            </a:r>
          </a:p>
          <a:p>
            <a:pPr algn="ctr"/>
            <a:r>
              <a:rPr lang="en-US" sz="3000" dirty="0">
                <a:solidFill>
                  <a:srgbClr val="002060"/>
                </a:solidFill>
                <a:latin typeface="+mn-lt"/>
                <a:cs typeface="Arial" panose="020B0604020202020204" pitchFamily="34" charset="0"/>
              </a:rPr>
              <a:t>CT 2011-2019</a:t>
            </a:r>
          </a:p>
        </p:txBody>
      </p:sp>
      <p:pic>
        <p:nvPicPr>
          <p:cNvPr id="5" name="Picture 4">
            <a:extLst>
              <a:ext uri="{FF2B5EF4-FFF2-40B4-BE49-F238E27FC236}">
                <a16:creationId xmlns:a16="http://schemas.microsoft.com/office/drawing/2014/main" id="{5B5ECC5A-FCBA-459A-838D-FF60480373AB}"/>
              </a:ext>
            </a:extLst>
          </p:cNvPr>
          <p:cNvPicPr>
            <a:picLocks noChangeAspect="1"/>
          </p:cNvPicPr>
          <p:nvPr/>
        </p:nvPicPr>
        <p:blipFill>
          <a:blip r:embed="rId2"/>
          <a:stretch>
            <a:fillRect/>
          </a:stretch>
        </p:blipFill>
        <p:spPr>
          <a:xfrm>
            <a:off x="11091308" y="137941"/>
            <a:ext cx="929995" cy="495105"/>
          </a:xfrm>
          <a:prstGeom prst="rect">
            <a:avLst/>
          </a:prstGeom>
        </p:spPr>
      </p:pic>
      <p:graphicFrame>
        <p:nvGraphicFramePr>
          <p:cNvPr id="8" name="Chart 7">
            <a:extLst>
              <a:ext uri="{FF2B5EF4-FFF2-40B4-BE49-F238E27FC236}">
                <a16:creationId xmlns:a16="http://schemas.microsoft.com/office/drawing/2014/main" id="{F289AAE6-7A92-45FC-B2D2-6867EBC14CCC}"/>
              </a:ext>
            </a:extLst>
          </p:cNvPr>
          <p:cNvGraphicFramePr/>
          <p:nvPr>
            <p:extLst>
              <p:ext uri="{D42A27DB-BD31-4B8C-83A1-F6EECF244321}">
                <p14:modId xmlns:p14="http://schemas.microsoft.com/office/powerpoint/2010/main" val="3943847738"/>
              </p:ext>
            </p:extLst>
          </p:nvPr>
        </p:nvGraphicFramePr>
        <p:xfrm>
          <a:off x="552450" y="1104901"/>
          <a:ext cx="10801350" cy="5133974"/>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3">
            <a:extLst>
              <a:ext uri="{FF2B5EF4-FFF2-40B4-BE49-F238E27FC236}">
                <a16:creationId xmlns:a16="http://schemas.microsoft.com/office/drawing/2014/main" id="{DBF91E5E-A7AC-40D1-ABF1-BFC36E83B464}"/>
              </a:ext>
            </a:extLst>
          </p:cNvPr>
          <p:cNvSpPr>
            <a:spLocks noGrp="1"/>
          </p:cNvSpPr>
          <p:nvPr/>
        </p:nvSpPr>
        <p:spPr>
          <a:xfrm>
            <a:off x="263813" y="6094599"/>
            <a:ext cx="2771775"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060"/>
                </a:solidFill>
                <a:effectLst/>
                <a:uLnTx/>
                <a:uFillTx/>
                <a:latin typeface="Calibri" panose="020F0502020204030204"/>
                <a:ea typeface="+mn-ea"/>
                <a:cs typeface="+mn-cs"/>
              </a:rPr>
              <a:t>Source: CSHS (CT YRBS</a:t>
            </a:r>
            <a:r>
              <a:rPr kumimoji="0" lang="en-US" sz="1600" b="0" i="0" u="none" strike="noStrike" kern="1200" cap="none" spc="0" normalizeH="0" baseline="0" noProof="0" dirty="0">
                <a:ln>
                  <a:noFill/>
                </a:ln>
                <a:solidFill>
                  <a:srgbClr val="002060"/>
                </a:solidFill>
                <a:effectLst/>
                <a:uLnTx/>
                <a:uFillTx/>
                <a:latin typeface="Calibri" panose="020F0502020204030204"/>
                <a:ea typeface="+mn-ea"/>
                <a:cs typeface="+mn-cs"/>
              </a:rPr>
              <a:t>)</a:t>
            </a:r>
          </a:p>
        </p:txBody>
      </p:sp>
      <p:sp>
        <p:nvSpPr>
          <p:cNvPr id="7" name="Slide Number Placeholder 3">
            <a:extLst>
              <a:ext uri="{FF2B5EF4-FFF2-40B4-BE49-F238E27FC236}">
                <a16:creationId xmlns:a16="http://schemas.microsoft.com/office/drawing/2014/main" id="{48F36B50-A142-4431-B8C5-98FAA1B0322B}"/>
              </a:ext>
            </a:extLst>
          </p:cNvPr>
          <p:cNvSpPr>
            <a:spLocks noGrp="1"/>
          </p:cNvSpPr>
          <p:nvPr/>
        </p:nvSpPr>
        <p:spPr>
          <a:xfrm>
            <a:off x="263813" y="6316755"/>
            <a:ext cx="10567432" cy="52653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Note: The language around electronic vapor products has changed over the years. In 2017 and earlier, the survey asked about current “e-cigarette” use rather than vapor products.</a:t>
            </a:r>
          </a:p>
        </p:txBody>
      </p:sp>
    </p:spTree>
    <p:extLst>
      <p:ext uri="{BB962C8B-B14F-4D97-AF65-F5344CB8AC3E}">
        <p14:creationId xmlns:p14="http://schemas.microsoft.com/office/powerpoint/2010/main" val="1847895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dirty="0">
                <a:solidFill>
                  <a:srgbClr val="002060"/>
                </a:solidFill>
                <a:latin typeface="+mn-lt"/>
              </a:rPr>
              <a:t>Percent of Adults Who Ever Tried Vaping by Community Type: Connecticut, 2018</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247517069"/>
              </p:ext>
            </p:extLst>
          </p:nvPr>
        </p:nvGraphicFramePr>
        <p:xfrm>
          <a:off x="432619" y="1322962"/>
          <a:ext cx="11435126" cy="482450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C498F3E6-B2A2-406B-BC31-11B5CF379E26}" type="slidenum">
              <a:rPr lang="en-US" smtClean="0"/>
              <a:t>16</a:t>
            </a:fld>
            <a:endParaRPr lang="en-US"/>
          </a:p>
        </p:txBody>
      </p:sp>
      <p:sp>
        <p:nvSpPr>
          <p:cNvPr id="11" name="TextBox 10"/>
          <p:cNvSpPr txBox="1"/>
          <p:nvPr/>
        </p:nvSpPr>
        <p:spPr>
          <a:xfrm>
            <a:off x="838200" y="6304685"/>
            <a:ext cx="4984955" cy="338554"/>
          </a:xfrm>
          <a:prstGeom prst="rect">
            <a:avLst/>
          </a:prstGeom>
          <a:noFill/>
        </p:spPr>
        <p:txBody>
          <a:bodyPr wrap="square" rtlCol="0">
            <a:spAutoFit/>
          </a:bodyPr>
          <a:lstStyle/>
          <a:p>
            <a:r>
              <a:rPr lang="en-US" sz="1600" b="1" dirty="0">
                <a:solidFill>
                  <a:srgbClr val="002060"/>
                </a:solidFill>
              </a:rPr>
              <a:t>Source: DataHaven Community Wellbeing Survey</a:t>
            </a:r>
          </a:p>
        </p:txBody>
      </p:sp>
      <p:pic>
        <p:nvPicPr>
          <p:cNvPr id="6" name="Picture 5">
            <a:extLst>
              <a:ext uri="{FF2B5EF4-FFF2-40B4-BE49-F238E27FC236}">
                <a16:creationId xmlns:a16="http://schemas.microsoft.com/office/drawing/2014/main" id="{AB8B4E3B-8EAA-4BA9-946C-23261CB2BE9C}"/>
              </a:ext>
            </a:extLst>
          </p:cNvPr>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905671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195"/>
            <a:ext cx="10515600" cy="601526"/>
          </a:xfrm>
        </p:spPr>
        <p:txBody>
          <a:bodyPr>
            <a:noAutofit/>
          </a:bodyPr>
          <a:lstStyle/>
          <a:p>
            <a:pPr algn="ctr"/>
            <a:r>
              <a:rPr lang="en-US" sz="3000" dirty="0">
                <a:solidFill>
                  <a:srgbClr val="002060"/>
                </a:solidFill>
                <a:latin typeface="+mn-lt"/>
              </a:rPr>
              <a:t>ENDS: Risk and Impact</a:t>
            </a:r>
          </a:p>
        </p:txBody>
      </p:sp>
      <p:sp>
        <p:nvSpPr>
          <p:cNvPr id="5" name="Text Placeholder 4"/>
          <p:cNvSpPr>
            <a:spLocks noGrp="1"/>
          </p:cNvSpPr>
          <p:nvPr>
            <p:ph type="body" idx="1"/>
          </p:nvPr>
        </p:nvSpPr>
        <p:spPr>
          <a:xfrm>
            <a:off x="558689" y="873616"/>
            <a:ext cx="5396684" cy="410900"/>
          </a:xfrm>
        </p:spPr>
        <p:txBody>
          <a:bodyPr>
            <a:noAutofit/>
          </a:bodyPr>
          <a:lstStyle/>
          <a:p>
            <a:pPr algn="ct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At-risk Populations</a:t>
            </a:r>
            <a:endParaRPr lang="en-US" sz="2600" dirty="0">
              <a:latin typeface="Times New Roman" panose="02020603050405020304" pitchFamily="18" charset="0"/>
              <a:ea typeface="Times New Roman" panose="02020603050405020304" pitchFamily="18" charset="0"/>
            </a:endParaRPr>
          </a:p>
        </p:txBody>
      </p:sp>
      <p:sp>
        <p:nvSpPr>
          <p:cNvPr id="6" name="Content Placeholder 5"/>
          <p:cNvSpPr>
            <a:spLocks noGrp="1"/>
          </p:cNvSpPr>
          <p:nvPr>
            <p:ph sz="half" idx="2"/>
          </p:nvPr>
        </p:nvSpPr>
        <p:spPr>
          <a:xfrm>
            <a:off x="731520" y="1556426"/>
            <a:ext cx="5223853" cy="4799923"/>
          </a:xfrm>
        </p:spPr>
        <p:txBody>
          <a:bodyPr>
            <a:normAutofit/>
          </a:bodyPr>
          <a:lstStyle/>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Youth and young adults;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Males;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Hispanics; </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Current smokers;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Those living in urban communities;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Adults from households earning less than $35,000;</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Adults with disabilities;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Those with a high school diploma or less;</a:t>
            </a:r>
            <a:endParaRPr lang="en-US" sz="2600" dirty="0">
              <a:solidFill>
                <a:srgbClr val="002060"/>
              </a:solidFill>
              <a:latin typeface="Times New Roman" panose="02020603050405020304" pitchFamily="18" charset="0"/>
              <a:ea typeface="Times New Roman" panose="02020603050405020304" pitchFamily="18" charset="0"/>
            </a:endParaRPr>
          </a:p>
          <a:p>
            <a:pPr marR="0" lvl="0">
              <a:spcBef>
                <a:spcPts val="0"/>
              </a:spcBef>
              <a:spcAft>
                <a:spcPts val="0"/>
              </a:spcAft>
            </a:pPr>
            <a:r>
              <a:rPr lang="en-US" sz="2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Adults without health insurance.</a:t>
            </a:r>
            <a:endParaRPr lang="en-US" sz="2600" dirty="0">
              <a:solidFill>
                <a:srgbClr val="002060"/>
              </a:solidFill>
              <a:latin typeface="Times New Roman" panose="02020603050405020304" pitchFamily="18" charset="0"/>
              <a:ea typeface="Times New Roman" panose="02020603050405020304" pitchFamily="18" charset="0"/>
            </a:endParaRPr>
          </a:p>
        </p:txBody>
      </p:sp>
      <p:sp>
        <p:nvSpPr>
          <p:cNvPr id="7" name="Text Placeholder 6"/>
          <p:cNvSpPr>
            <a:spLocks noGrp="1"/>
          </p:cNvSpPr>
          <p:nvPr>
            <p:ph type="body" sz="quarter" idx="3"/>
          </p:nvPr>
        </p:nvSpPr>
        <p:spPr>
          <a:xfrm>
            <a:off x="6170612" y="896853"/>
            <a:ext cx="5183188" cy="387663"/>
          </a:xfrm>
        </p:spPr>
        <p:txBody>
          <a:bodyPr>
            <a:noAutofit/>
          </a:bodyPr>
          <a:lstStyle/>
          <a:p>
            <a:pPr algn="ctr"/>
            <a:r>
              <a:rPr lang="en-US" sz="2600" dirty="0">
                <a:solidFill>
                  <a:srgbClr val="002060"/>
                </a:solidFill>
              </a:rPr>
              <a:t>Effects and Impacts</a:t>
            </a:r>
          </a:p>
        </p:txBody>
      </p:sp>
      <p:sp>
        <p:nvSpPr>
          <p:cNvPr id="8" name="Content Placeholder 7"/>
          <p:cNvSpPr>
            <a:spLocks noGrp="1"/>
          </p:cNvSpPr>
          <p:nvPr>
            <p:ph sz="quarter" idx="4"/>
          </p:nvPr>
        </p:nvSpPr>
        <p:spPr>
          <a:xfrm>
            <a:off x="6556443" y="1614790"/>
            <a:ext cx="5133809" cy="4574874"/>
          </a:xfrm>
        </p:spPr>
        <p:txBody>
          <a:bodyPr>
            <a:normAutofit/>
          </a:bodyPr>
          <a:lstStyle/>
          <a:p>
            <a:pPr lvl="0"/>
            <a:r>
              <a:rPr lang="en-US" sz="2600" dirty="0">
                <a:solidFill>
                  <a:srgbClr val="002060"/>
                </a:solidFill>
              </a:rPr>
              <a:t>Increased risk of tobacco and cannabis use disorders later in life;</a:t>
            </a:r>
            <a:endParaRPr lang="en-US" sz="2600" baseline="30000" dirty="0">
              <a:solidFill>
                <a:srgbClr val="002060"/>
              </a:solidFill>
            </a:endParaRPr>
          </a:p>
          <a:p>
            <a:r>
              <a:rPr lang="en-US" sz="2600" dirty="0">
                <a:solidFill>
                  <a:srgbClr val="002060"/>
                </a:solidFill>
              </a:rPr>
              <a:t>Nicotine can cause harm to the parts of the adolescent brain that control attention, learning, mood, and impulse control;</a:t>
            </a:r>
          </a:p>
          <a:p>
            <a:pPr lvl="0"/>
            <a:r>
              <a:rPr lang="en-US" sz="2600" dirty="0">
                <a:solidFill>
                  <a:srgbClr val="002060"/>
                </a:solidFill>
              </a:rPr>
              <a:t>Lung injury and disease;</a:t>
            </a:r>
          </a:p>
          <a:p>
            <a:pPr lvl="0"/>
            <a:r>
              <a:rPr lang="en-US" sz="2600" dirty="0">
                <a:solidFill>
                  <a:srgbClr val="002060"/>
                </a:solidFill>
              </a:rPr>
              <a:t>Cancer.</a:t>
            </a:r>
          </a:p>
          <a:p>
            <a:pPr marL="0" lvl="0" indent="0">
              <a:buNone/>
            </a:pPr>
            <a:endParaRPr lang="en-US" dirty="0"/>
          </a:p>
          <a:p>
            <a:endParaRPr lang="en-US" dirty="0"/>
          </a:p>
        </p:txBody>
      </p:sp>
      <p:sp>
        <p:nvSpPr>
          <p:cNvPr id="3" name="Slide Number Placeholder 2"/>
          <p:cNvSpPr>
            <a:spLocks noGrp="1"/>
          </p:cNvSpPr>
          <p:nvPr>
            <p:ph type="sldNum" sz="quarter" idx="12"/>
          </p:nvPr>
        </p:nvSpPr>
        <p:spPr/>
        <p:txBody>
          <a:bodyPr/>
          <a:lstStyle/>
          <a:p>
            <a:fld id="{C498F3E6-B2A2-406B-BC31-11B5CF379E26}" type="slidenum">
              <a:rPr lang="en-US" smtClean="0"/>
              <a:t>17</a:t>
            </a:fld>
            <a:endParaRPr lang="en-US"/>
          </a:p>
        </p:txBody>
      </p:sp>
      <p:pic>
        <p:nvPicPr>
          <p:cNvPr id="9" name="Picture 8">
            <a:extLst>
              <a:ext uri="{FF2B5EF4-FFF2-40B4-BE49-F238E27FC236}">
                <a16:creationId xmlns:a16="http://schemas.microsoft.com/office/drawing/2014/main" id="{AB8B4E3B-8EAA-4BA9-946C-23261CB2BE9C}"/>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1194555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7A2DE0-B414-49AD-BE6C-DD9F8427F4A9}"/>
              </a:ext>
            </a:extLst>
          </p:cNvPr>
          <p:cNvSpPr>
            <a:spLocks noGrp="1"/>
          </p:cNvSpPr>
          <p:nvPr>
            <p:ph type="sldNum" sz="quarter" idx="12"/>
          </p:nvPr>
        </p:nvSpPr>
        <p:spPr/>
        <p:txBody>
          <a:bodyPr/>
          <a:lstStyle/>
          <a:p>
            <a:fld id="{C498F3E6-B2A2-406B-BC31-11B5CF379E26}" type="slidenum">
              <a:rPr lang="en-US" smtClean="0"/>
              <a:t>18</a:t>
            </a:fld>
            <a:endParaRPr lang="en-US"/>
          </a:p>
        </p:txBody>
      </p:sp>
      <p:sp>
        <p:nvSpPr>
          <p:cNvPr id="3" name="Title 1">
            <a:extLst>
              <a:ext uri="{FF2B5EF4-FFF2-40B4-BE49-F238E27FC236}">
                <a16:creationId xmlns:a16="http://schemas.microsoft.com/office/drawing/2014/main" id="{6F727BDC-8C22-4086-93C2-DC76798EEFCC}"/>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Marijuana</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3909213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extLst>
              <p:ext uri="{D42A27DB-BD31-4B8C-83A1-F6EECF244321}">
                <p14:modId xmlns:p14="http://schemas.microsoft.com/office/powerpoint/2010/main" val="3846714066"/>
              </p:ext>
            </p:extLst>
          </p:nvPr>
        </p:nvGraphicFramePr>
        <p:xfrm>
          <a:off x="357051" y="845242"/>
          <a:ext cx="11664252" cy="5914146"/>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A146645C-AEEF-48A8-9CF5-B07356400513}"/>
              </a:ext>
            </a:extLst>
          </p:cNvPr>
          <p:cNvPicPr>
            <a:picLocks noChangeAspect="1"/>
          </p:cNvPicPr>
          <p:nvPr/>
        </p:nvPicPr>
        <p:blipFill>
          <a:blip r:embed="rId3"/>
          <a:stretch>
            <a:fillRect/>
          </a:stretch>
        </p:blipFill>
        <p:spPr>
          <a:xfrm>
            <a:off x="11091308" y="137941"/>
            <a:ext cx="929995" cy="495105"/>
          </a:xfrm>
          <a:prstGeom prst="rect">
            <a:avLst/>
          </a:prstGeom>
        </p:spPr>
      </p:pic>
      <p:sp>
        <p:nvSpPr>
          <p:cNvPr id="2" name="TextBox 1">
            <a:extLst>
              <a:ext uri="{FF2B5EF4-FFF2-40B4-BE49-F238E27FC236}">
                <a16:creationId xmlns:a16="http://schemas.microsoft.com/office/drawing/2014/main" id="{DDDAC533-ED94-4D07-A9A0-73BAED6B222D}"/>
              </a:ext>
            </a:extLst>
          </p:cNvPr>
          <p:cNvSpPr txBox="1"/>
          <p:nvPr/>
        </p:nvSpPr>
        <p:spPr>
          <a:xfrm>
            <a:off x="2333896" y="0"/>
            <a:ext cx="7097486" cy="1015663"/>
          </a:xfrm>
          <a:prstGeom prst="rect">
            <a:avLst/>
          </a:prstGeom>
          <a:noFill/>
        </p:spPr>
        <p:txBody>
          <a:bodyPr wrap="square" rtlCol="0">
            <a:spAutoFit/>
          </a:bodyPr>
          <a:lstStyle/>
          <a:p>
            <a:pPr algn="ctr"/>
            <a:r>
              <a:rPr lang="en-US" sz="3000" dirty="0">
                <a:solidFill>
                  <a:srgbClr val="002060"/>
                </a:solidFill>
              </a:rPr>
              <a:t>Past Year Marijuana Use by Age Group:</a:t>
            </a:r>
          </a:p>
          <a:p>
            <a:pPr algn="ctr"/>
            <a:r>
              <a:rPr lang="en-US" sz="3000" dirty="0">
                <a:solidFill>
                  <a:srgbClr val="002060"/>
                </a:solidFill>
              </a:rPr>
              <a:t> CT vs. US, 2008-2018</a:t>
            </a:r>
          </a:p>
        </p:txBody>
      </p:sp>
      <p:sp>
        <p:nvSpPr>
          <p:cNvPr id="6" name="Slide Number Placeholder 3">
            <a:extLst>
              <a:ext uri="{FF2B5EF4-FFF2-40B4-BE49-F238E27FC236}">
                <a16:creationId xmlns:a16="http://schemas.microsoft.com/office/drawing/2014/main" id="{9862856C-C9E2-4DBA-9C6F-31A70DBAEDB8}"/>
              </a:ext>
            </a:extLst>
          </p:cNvPr>
          <p:cNvSpPr>
            <a:spLocks noGrp="1"/>
          </p:cNvSpPr>
          <p:nvPr/>
        </p:nvSpPr>
        <p:spPr>
          <a:xfrm>
            <a:off x="476250" y="6315075"/>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002060"/>
                </a:solidFill>
              </a:rPr>
              <a:t>Source: NSDUH, 2018</a:t>
            </a:r>
          </a:p>
        </p:txBody>
      </p:sp>
    </p:spTree>
    <p:extLst>
      <p:ext uri="{BB962C8B-B14F-4D97-AF65-F5344CB8AC3E}">
        <p14:creationId xmlns:p14="http://schemas.microsoft.com/office/powerpoint/2010/main" val="112536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0953" y="390513"/>
            <a:ext cx="6410093" cy="1272988"/>
          </a:xfrm>
        </p:spPr>
        <p:txBody>
          <a:bodyPr>
            <a:normAutofit/>
          </a:bodyPr>
          <a:lstStyle/>
          <a:p>
            <a:pPr algn="ctr"/>
            <a:r>
              <a:rPr lang="en-US" sz="4000" dirty="0">
                <a:solidFill>
                  <a:srgbClr val="002060"/>
                </a:solidFill>
                <a:latin typeface="Calibri" panose="020F0502020204030204" pitchFamily="34" charset="0"/>
              </a:rPr>
              <a:t>The Role of the SEOW</a:t>
            </a:r>
          </a:p>
        </p:txBody>
      </p:sp>
      <p:sp>
        <p:nvSpPr>
          <p:cNvPr id="3" name="Content Placeholder 2"/>
          <p:cNvSpPr>
            <a:spLocks noGrp="1"/>
          </p:cNvSpPr>
          <p:nvPr>
            <p:ph idx="1"/>
          </p:nvPr>
        </p:nvSpPr>
        <p:spPr>
          <a:xfrm>
            <a:off x="1173480" y="1663501"/>
            <a:ext cx="9707880" cy="4113987"/>
          </a:xfrm>
        </p:spPr>
        <p:txBody>
          <a:bodyPr>
            <a:noAutofit/>
          </a:bodyPr>
          <a:lstStyle/>
          <a:p>
            <a:r>
              <a:rPr lang="en-US" sz="3200" dirty="0">
                <a:solidFill>
                  <a:srgbClr val="002060"/>
                </a:solidFill>
                <a:latin typeface="Calibri" panose="020F0502020204030204" pitchFamily="34" charset="0"/>
              </a:rPr>
              <a:t>Identify and collect data that can be used to assess priority needs for services and evaluate the impact of policies and programs;</a:t>
            </a:r>
          </a:p>
          <a:p>
            <a:endParaRPr lang="en-US" sz="3200" dirty="0">
              <a:solidFill>
                <a:srgbClr val="002060"/>
              </a:solidFill>
              <a:latin typeface="Calibri" panose="020F0502020204030204" pitchFamily="34" charset="0"/>
            </a:endParaRPr>
          </a:p>
          <a:p>
            <a:r>
              <a:rPr lang="en-US" sz="3200" dirty="0">
                <a:solidFill>
                  <a:srgbClr val="002060"/>
                </a:solidFill>
                <a:latin typeface="Calibri" panose="020F0502020204030204" pitchFamily="34" charset="0"/>
              </a:rPr>
              <a:t>Systematically review and analyze data related to behavioral health problems;</a:t>
            </a:r>
          </a:p>
          <a:p>
            <a:endParaRPr lang="en-US" sz="3200" dirty="0">
              <a:solidFill>
                <a:srgbClr val="002060"/>
              </a:solidFill>
              <a:latin typeface="Calibri" panose="020F0502020204030204" pitchFamily="34" charset="0"/>
            </a:endParaRPr>
          </a:p>
          <a:p>
            <a:r>
              <a:rPr lang="en-US" sz="3200" dirty="0">
                <a:solidFill>
                  <a:srgbClr val="002060"/>
                </a:solidFill>
                <a:latin typeface="Calibri" panose="020F0502020204030204" pitchFamily="34" charset="0"/>
              </a:rPr>
              <a:t>Make recommendations regarding state priorities for substance use prevention and mental health promotion.</a:t>
            </a: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0763204" y="137941"/>
            <a:ext cx="1258099" cy="66977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697" y="205439"/>
            <a:ext cx="717367" cy="602281"/>
          </a:xfrm>
          <a:prstGeom prst="rect">
            <a:avLst/>
          </a:prstGeom>
        </p:spPr>
      </p:pic>
    </p:spTree>
    <p:extLst>
      <p:ext uri="{BB962C8B-B14F-4D97-AF65-F5344CB8AC3E}">
        <p14:creationId xmlns:p14="http://schemas.microsoft.com/office/powerpoint/2010/main" val="193234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80242325"/>
              </p:ext>
            </p:extLst>
          </p:nvPr>
        </p:nvGraphicFramePr>
        <p:xfrm>
          <a:off x="293751" y="1166640"/>
          <a:ext cx="11727552" cy="5019847"/>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744541B7-FCA5-48CC-A7D8-94082B9EF053}"/>
              </a:ext>
            </a:extLst>
          </p:cNvPr>
          <p:cNvSpPr>
            <a:spLocks noGrp="1"/>
          </p:cNvSpPr>
          <p:nvPr/>
        </p:nvSpPr>
        <p:spPr>
          <a:xfrm>
            <a:off x="293751" y="6344966"/>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NSDUH</a:t>
            </a:r>
          </a:p>
        </p:txBody>
      </p:sp>
      <p:pic>
        <p:nvPicPr>
          <p:cNvPr id="5" name="Picture 4">
            <a:extLst>
              <a:ext uri="{FF2B5EF4-FFF2-40B4-BE49-F238E27FC236}">
                <a16:creationId xmlns:a16="http://schemas.microsoft.com/office/drawing/2014/main" id="{DFBB2E76-0FA9-46CC-BCA2-15D12D87754E}"/>
              </a:ext>
            </a:extLst>
          </p:cNvPr>
          <p:cNvPicPr>
            <a:picLocks noChangeAspect="1"/>
          </p:cNvPicPr>
          <p:nvPr/>
        </p:nvPicPr>
        <p:blipFill>
          <a:blip r:embed="rId4"/>
          <a:stretch>
            <a:fillRect/>
          </a:stretch>
        </p:blipFill>
        <p:spPr>
          <a:xfrm>
            <a:off x="11091308" y="137941"/>
            <a:ext cx="929995" cy="495105"/>
          </a:xfrm>
          <a:prstGeom prst="rect">
            <a:avLst/>
          </a:prstGeom>
        </p:spPr>
      </p:pic>
      <p:sp>
        <p:nvSpPr>
          <p:cNvPr id="2" name="Title 1"/>
          <p:cNvSpPr>
            <a:spLocks noGrp="1"/>
          </p:cNvSpPr>
          <p:nvPr>
            <p:ph type="title"/>
          </p:nvPr>
        </p:nvSpPr>
        <p:spPr>
          <a:xfrm>
            <a:off x="712529" y="0"/>
            <a:ext cx="10378779" cy="1028699"/>
          </a:xfrm>
        </p:spPr>
        <p:txBody>
          <a:bodyPr>
            <a:normAutofit/>
          </a:bodyPr>
          <a:lstStyle/>
          <a:p>
            <a:pPr algn="ctr"/>
            <a:r>
              <a:rPr lang="en-US" sz="3000" dirty="0">
                <a:solidFill>
                  <a:srgbClr val="002060"/>
                </a:solidFill>
                <a:latin typeface="Calibri" panose="020F0502020204030204" pitchFamily="34" charset="0"/>
              </a:rPr>
              <a:t>Percent of Persons Perceiving Great Risk from Smoking Marijuana Once a Month by Age Group:  Connecticut 2009-2018</a:t>
            </a:r>
          </a:p>
        </p:txBody>
      </p:sp>
      <p:sp>
        <p:nvSpPr>
          <p:cNvPr id="6" name="Rectangle 5">
            <a:extLst>
              <a:ext uri="{FF2B5EF4-FFF2-40B4-BE49-F238E27FC236}">
                <a16:creationId xmlns:a16="http://schemas.microsoft.com/office/drawing/2014/main" id="{E6CF4904-FC16-45F1-98D9-4A4B3C1335A6}"/>
              </a:ext>
            </a:extLst>
          </p:cNvPr>
          <p:cNvSpPr/>
          <p:nvPr/>
        </p:nvSpPr>
        <p:spPr>
          <a:xfrm>
            <a:off x="293751" y="6206466"/>
            <a:ext cx="8218019" cy="276999"/>
          </a:xfrm>
          <a:prstGeom prst="rect">
            <a:avLst/>
          </a:prstGeom>
        </p:spPr>
        <p:txBody>
          <a:bodyPr wrap="none">
            <a:spAutoFit/>
          </a:bodyPr>
          <a:lstStyle/>
          <a:p>
            <a:r>
              <a:rPr lang="en-US" sz="1200" dirty="0">
                <a:solidFill>
                  <a:srgbClr val="002060"/>
                </a:solidFill>
              </a:rPr>
              <a:t>Note: The 2015 NSDUH underwent significant redesigns, including the order of perceived risk questions, affecting comparability.</a:t>
            </a:r>
          </a:p>
        </p:txBody>
      </p:sp>
    </p:spTree>
    <p:extLst>
      <p:ext uri="{BB962C8B-B14F-4D97-AF65-F5344CB8AC3E}">
        <p14:creationId xmlns:p14="http://schemas.microsoft.com/office/powerpoint/2010/main" val="2718796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5" y="100722"/>
            <a:ext cx="10515600" cy="732155"/>
          </a:xfrm>
        </p:spPr>
        <p:txBody>
          <a:bodyPr>
            <a:normAutofit/>
          </a:bodyPr>
          <a:lstStyle/>
          <a:p>
            <a:pPr algn="ctr"/>
            <a:r>
              <a:rPr lang="en-US" sz="3000" dirty="0">
                <a:solidFill>
                  <a:srgbClr val="002060"/>
                </a:solidFill>
                <a:latin typeface="+mn-lt"/>
              </a:rPr>
              <a:t>Marijuana: Risk and Impact</a:t>
            </a:r>
          </a:p>
        </p:txBody>
      </p:sp>
      <p:sp>
        <p:nvSpPr>
          <p:cNvPr id="3" name="Content Placeholder 2"/>
          <p:cNvSpPr>
            <a:spLocks noGrp="1"/>
          </p:cNvSpPr>
          <p:nvPr>
            <p:ph type="body" idx="1"/>
          </p:nvPr>
        </p:nvSpPr>
        <p:spPr>
          <a:xfrm>
            <a:off x="839785" y="974526"/>
            <a:ext cx="5157787" cy="464234"/>
          </a:xfrm>
        </p:spPr>
        <p:txBody>
          <a:bodyPr>
            <a:normAutofit/>
          </a:bodyPr>
          <a:lstStyle/>
          <a:p>
            <a:pPr lvl="0" algn="ctr"/>
            <a:r>
              <a:rPr lang="en-US" sz="2600" dirty="0">
                <a:solidFill>
                  <a:srgbClr val="002060"/>
                </a:solidFill>
              </a:rPr>
              <a:t>Risk Factors </a:t>
            </a:r>
          </a:p>
        </p:txBody>
      </p:sp>
      <p:sp>
        <p:nvSpPr>
          <p:cNvPr id="5" name="Content Placeholder 4"/>
          <p:cNvSpPr>
            <a:spLocks noGrp="1"/>
          </p:cNvSpPr>
          <p:nvPr>
            <p:ph sz="half" idx="2"/>
          </p:nvPr>
        </p:nvSpPr>
        <p:spPr>
          <a:xfrm>
            <a:off x="1070044" y="1699944"/>
            <a:ext cx="5102156" cy="4656406"/>
          </a:xfrm>
        </p:spPr>
        <p:txBody>
          <a:bodyPr>
            <a:normAutofit fontScale="92500" lnSpcReduction="20000"/>
          </a:bodyPr>
          <a:lstStyle/>
          <a:p>
            <a:pPr lvl="0"/>
            <a:r>
              <a:rPr lang="en-US" dirty="0">
                <a:solidFill>
                  <a:srgbClr val="002060"/>
                </a:solidFill>
              </a:rPr>
              <a:t>Availability of marijuana;</a:t>
            </a:r>
          </a:p>
          <a:p>
            <a:pPr lvl="0"/>
            <a:r>
              <a:rPr lang="en-US" dirty="0">
                <a:solidFill>
                  <a:srgbClr val="002060"/>
                </a:solidFill>
              </a:rPr>
              <a:t>Favorable parental attitudes towards marijuana;</a:t>
            </a:r>
          </a:p>
          <a:p>
            <a:pPr lvl="0"/>
            <a:r>
              <a:rPr lang="en-US" dirty="0">
                <a:solidFill>
                  <a:srgbClr val="002060"/>
                </a:solidFill>
              </a:rPr>
              <a:t>Academic failure;</a:t>
            </a:r>
          </a:p>
          <a:p>
            <a:pPr lvl="0"/>
            <a:r>
              <a:rPr lang="en-US" dirty="0">
                <a:solidFill>
                  <a:srgbClr val="002060"/>
                </a:solidFill>
              </a:rPr>
              <a:t>Peers who use marijuana;</a:t>
            </a:r>
          </a:p>
          <a:p>
            <a:pPr lvl="0"/>
            <a:r>
              <a:rPr lang="en-US" dirty="0">
                <a:solidFill>
                  <a:srgbClr val="002060"/>
                </a:solidFill>
              </a:rPr>
              <a:t>Low peer disapproval of     marijuana use;</a:t>
            </a:r>
          </a:p>
          <a:p>
            <a:pPr lvl="0"/>
            <a:r>
              <a:rPr lang="en-US" dirty="0">
                <a:solidFill>
                  <a:srgbClr val="002060"/>
                </a:solidFill>
              </a:rPr>
              <a:t>Prior use of alcohol/tobacco;</a:t>
            </a:r>
          </a:p>
          <a:p>
            <a:pPr lvl="0"/>
            <a:r>
              <a:rPr lang="en-US" dirty="0">
                <a:solidFill>
                  <a:srgbClr val="002060"/>
                </a:solidFill>
              </a:rPr>
              <a:t>Anxiety and depression;</a:t>
            </a:r>
          </a:p>
          <a:p>
            <a:pPr lvl="0"/>
            <a:r>
              <a:rPr lang="en-US" dirty="0">
                <a:solidFill>
                  <a:srgbClr val="002060"/>
                </a:solidFill>
              </a:rPr>
              <a:t>Sensation-seeking behavior and impulsivity;</a:t>
            </a:r>
          </a:p>
          <a:p>
            <a:pPr lvl="0"/>
            <a:r>
              <a:rPr lang="en-US" dirty="0">
                <a:solidFill>
                  <a:srgbClr val="002060"/>
                </a:solidFill>
              </a:rPr>
              <a:t>Child abuse/trauma.</a:t>
            </a:r>
          </a:p>
          <a:p>
            <a:endParaRPr lang="en-US" dirty="0"/>
          </a:p>
        </p:txBody>
      </p:sp>
      <p:sp>
        <p:nvSpPr>
          <p:cNvPr id="6" name="Text Placeholder 5"/>
          <p:cNvSpPr>
            <a:spLocks noGrp="1"/>
          </p:cNvSpPr>
          <p:nvPr>
            <p:ph type="body" sz="quarter" idx="3"/>
          </p:nvPr>
        </p:nvSpPr>
        <p:spPr>
          <a:xfrm>
            <a:off x="6172200" y="997683"/>
            <a:ext cx="5183188" cy="464234"/>
          </a:xfrm>
        </p:spPr>
        <p:txBody>
          <a:bodyPr>
            <a:normAutofit/>
          </a:bodyPr>
          <a:lstStyle/>
          <a:p>
            <a:pPr algn="ctr"/>
            <a:r>
              <a:rPr lang="en-US" sz="2600" dirty="0">
                <a:solidFill>
                  <a:srgbClr val="002060"/>
                </a:solidFill>
              </a:rPr>
              <a:t>Effects and Impacts</a:t>
            </a:r>
          </a:p>
        </p:txBody>
      </p:sp>
      <p:sp>
        <p:nvSpPr>
          <p:cNvPr id="7" name="Content Placeholder 6"/>
          <p:cNvSpPr>
            <a:spLocks noGrp="1"/>
          </p:cNvSpPr>
          <p:nvPr>
            <p:ph sz="quarter" idx="4"/>
          </p:nvPr>
        </p:nvSpPr>
        <p:spPr>
          <a:xfrm>
            <a:off x="6758779" y="1699944"/>
            <a:ext cx="5008097" cy="4457211"/>
          </a:xfrm>
        </p:spPr>
        <p:txBody>
          <a:bodyPr>
            <a:noAutofit/>
          </a:bodyPr>
          <a:lstStyle/>
          <a:p>
            <a:pPr lvl="0"/>
            <a:r>
              <a:rPr lang="en-US" sz="2600" dirty="0">
                <a:solidFill>
                  <a:srgbClr val="002060"/>
                </a:solidFill>
              </a:rPr>
              <a:t>Impaired learning and coordination;</a:t>
            </a:r>
          </a:p>
          <a:p>
            <a:pPr lvl="0"/>
            <a:r>
              <a:rPr lang="en-US" sz="2600" dirty="0">
                <a:solidFill>
                  <a:srgbClr val="002060"/>
                </a:solidFill>
              </a:rPr>
              <a:t>Sleep problems;</a:t>
            </a:r>
          </a:p>
          <a:p>
            <a:pPr lvl="0"/>
            <a:r>
              <a:rPr lang="en-US" sz="2600" dirty="0">
                <a:solidFill>
                  <a:srgbClr val="002060"/>
                </a:solidFill>
              </a:rPr>
              <a:t>Increased risk of use of other illicit drugs;</a:t>
            </a:r>
          </a:p>
          <a:p>
            <a:pPr lvl="0"/>
            <a:r>
              <a:rPr lang="en-US" sz="2600" dirty="0">
                <a:solidFill>
                  <a:srgbClr val="002060"/>
                </a:solidFill>
              </a:rPr>
              <a:t>Potential for addiction to marijuana, as well as other substance use disorders;</a:t>
            </a:r>
          </a:p>
          <a:p>
            <a:pPr lvl="0"/>
            <a:r>
              <a:rPr lang="en-US" sz="2600" dirty="0">
                <a:solidFill>
                  <a:srgbClr val="002060"/>
                </a:solidFill>
              </a:rPr>
              <a:t>Increased risk of bronchitis and chronic cough.</a:t>
            </a:r>
          </a:p>
        </p:txBody>
      </p:sp>
      <p:sp>
        <p:nvSpPr>
          <p:cNvPr id="4" name="Slide Number Placeholder 3"/>
          <p:cNvSpPr>
            <a:spLocks noGrp="1"/>
          </p:cNvSpPr>
          <p:nvPr>
            <p:ph type="sldNum" sz="quarter" idx="12"/>
          </p:nvPr>
        </p:nvSpPr>
        <p:spPr/>
        <p:txBody>
          <a:bodyPr/>
          <a:lstStyle/>
          <a:p>
            <a:fld id="{C498F3E6-B2A2-406B-BC31-11B5CF379E26}" type="slidenum">
              <a:rPr lang="en-US" smtClean="0"/>
              <a:t>21</a:t>
            </a:fld>
            <a:endParaRPr lang="en-US"/>
          </a:p>
        </p:txBody>
      </p:sp>
      <p:pic>
        <p:nvPicPr>
          <p:cNvPr id="8" name="Picture 7">
            <a:extLst>
              <a:ext uri="{FF2B5EF4-FFF2-40B4-BE49-F238E27FC236}">
                <a16:creationId xmlns:a16="http://schemas.microsoft.com/office/drawing/2014/main" id="{AB8B4E3B-8EAA-4BA9-946C-23261CB2BE9C}"/>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1717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F8E3EA3-7829-4292-83B6-C996474A4684}"/>
              </a:ext>
            </a:extLst>
          </p:cNvPr>
          <p:cNvSpPr>
            <a:spLocks noGrp="1"/>
          </p:cNvSpPr>
          <p:nvPr>
            <p:ph type="sldNum" sz="quarter" idx="12"/>
          </p:nvPr>
        </p:nvSpPr>
        <p:spPr/>
        <p:txBody>
          <a:bodyPr/>
          <a:lstStyle/>
          <a:p>
            <a:fld id="{C498F3E6-B2A2-406B-BC31-11B5CF379E26}" type="slidenum">
              <a:rPr lang="en-US" smtClean="0"/>
              <a:t>22</a:t>
            </a:fld>
            <a:endParaRPr lang="en-US"/>
          </a:p>
        </p:txBody>
      </p:sp>
      <p:sp>
        <p:nvSpPr>
          <p:cNvPr id="6" name="Title 1">
            <a:extLst>
              <a:ext uri="{FF2B5EF4-FFF2-40B4-BE49-F238E27FC236}">
                <a16:creationId xmlns:a16="http://schemas.microsoft.com/office/drawing/2014/main" id="{C0D30FC6-3C9D-4B32-B42D-C749D137ACD6}"/>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Cocaine</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779583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0650" y="26243"/>
            <a:ext cx="8789954" cy="1192958"/>
          </a:xfrm>
          <a:noFill/>
        </p:spPr>
        <p:txBody>
          <a:bodyPr>
            <a:normAutofit/>
          </a:bodyPr>
          <a:lstStyle/>
          <a:p>
            <a:pPr algn="ctr"/>
            <a:r>
              <a:rPr lang="en-US" sz="3000" dirty="0">
                <a:solidFill>
                  <a:srgbClr val="002060"/>
                </a:solidFill>
                <a:latin typeface="+mn-lt"/>
                <a:cs typeface="Arial" panose="020B0604020202020204" pitchFamily="34" charset="0"/>
              </a:rPr>
              <a:t>Percent Reporting Past Year Cocaine Use by Age Group: Connecticut, 2009-2018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18985042"/>
              </p:ext>
            </p:extLst>
          </p:nvPr>
        </p:nvGraphicFramePr>
        <p:xfrm>
          <a:off x="314631" y="1047751"/>
          <a:ext cx="11592233" cy="581025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32EB1C0E-D90D-4000-A1BE-2A327EEEB93F}"/>
              </a:ext>
            </a:extLst>
          </p:cNvPr>
          <p:cNvPicPr>
            <a:picLocks noChangeAspect="1"/>
          </p:cNvPicPr>
          <p:nvPr/>
        </p:nvPicPr>
        <p:blipFill>
          <a:blip r:embed="rId4"/>
          <a:stretch>
            <a:fillRect/>
          </a:stretch>
        </p:blipFill>
        <p:spPr>
          <a:xfrm>
            <a:off x="11091308" y="137941"/>
            <a:ext cx="929995" cy="495105"/>
          </a:xfrm>
          <a:prstGeom prst="rect">
            <a:avLst/>
          </a:prstGeom>
        </p:spPr>
      </p:pic>
      <p:sp>
        <p:nvSpPr>
          <p:cNvPr id="6" name="Slide Number Placeholder 3">
            <a:extLst>
              <a:ext uri="{FF2B5EF4-FFF2-40B4-BE49-F238E27FC236}">
                <a16:creationId xmlns:a16="http://schemas.microsoft.com/office/drawing/2014/main" id="{EF52F218-9038-498A-894F-9247B9B7BB3B}"/>
              </a:ext>
            </a:extLst>
          </p:cNvPr>
          <p:cNvSpPr>
            <a:spLocks noGrp="1"/>
          </p:cNvSpPr>
          <p:nvPr>
            <p:ph type="sldNum" sz="quarter" idx="12"/>
          </p:nvPr>
        </p:nvSpPr>
        <p:spPr>
          <a:xfrm>
            <a:off x="314631" y="6243125"/>
            <a:ext cx="2193099" cy="508565"/>
          </a:xfrm>
        </p:spPr>
        <p:txBody>
          <a:bodyPr/>
          <a:lstStyle/>
          <a:p>
            <a:r>
              <a:rPr lang="en-US" sz="1600" b="1" dirty="0">
                <a:solidFill>
                  <a:srgbClr val="002060"/>
                </a:solidFill>
              </a:rPr>
              <a:t>Source: NSDUH, 2018</a:t>
            </a:r>
          </a:p>
        </p:txBody>
      </p:sp>
    </p:spTree>
    <p:extLst>
      <p:ext uri="{BB962C8B-B14F-4D97-AF65-F5344CB8AC3E}">
        <p14:creationId xmlns:p14="http://schemas.microsoft.com/office/powerpoint/2010/main" val="2605144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277302"/>
            <a:ext cx="4182894"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Slide Number Placeholder 5"/>
          <p:cNvSpPr>
            <a:spLocks noGrp="1"/>
          </p:cNvSpPr>
          <p:nvPr>
            <p:ph type="sldNum" sz="quarter" idx="12"/>
          </p:nvPr>
        </p:nvSpPr>
        <p:spPr/>
        <p:txBody>
          <a:bodyPr/>
          <a:lstStyle/>
          <a:p>
            <a:fld id="{C498F3E6-B2A2-406B-BC31-11B5CF379E26}" type="slidenum">
              <a:rPr lang="en-US" smtClean="0"/>
              <a:t>24</a:t>
            </a:fld>
            <a:endParaRPr lang="en-US"/>
          </a:p>
        </p:txBody>
      </p:sp>
      <p:graphicFrame>
        <p:nvGraphicFramePr>
          <p:cNvPr id="8" name="Chart 7">
            <a:extLst>
              <a:ext uri="{FF2B5EF4-FFF2-40B4-BE49-F238E27FC236}">
                <a16:creationId xmlns:a16="http://schemas.microsoft.com/office/drawing/2014/main" id="{DDCBF3C7-C970-4C63-9288-E50354CCE11A}"/>
              </a:ext>
            </a:extLst>
          </p:cNvPr>
          <p:cNvGraphicFramePr>
            <a:graphicFrameLocks/>
          </p:cNvGraphicFramePr>
          <p:nvPr>
            <p:extLst>
              <p:ext uri="{D42A27DB-BD31-4B8C-83A1-F6EECF244321}">
                <p14:modId xmlns:p14="http://schemas.microsoft.com/office/powerpoint/2010/main" val="415414530"/>
              </p:ext>
            </p:extLst>
          </p:nvPr>
        </p:nvGraphicFramePr>
        <p:xfrm>
          <a:off x="426720" y="757646"/>
          <a:ext cx="11249465" cy="5519655"/>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656492" y="137941"/>
            <a:ext cx="10515600" cy="1005634"/>
          </a:xfrm>
        </p:spPr>
        <p:txBody>
          <a:bodyPr>
            <a:normAutofit/>
          </a:bodyPr>
          <a:lstStyle/>
          <a:p>
            <a:pPr algn="ctr"/>
            <a:r>
              <a:rPr lang="en-US" sz="3000" dirty="0">
                <a:solidFill>
                  <a:srgbClr val="002060"/>
                </a:solidFill>
                <a:latin typeface="+mn-lt"/>
              </a:rPr>
              <a:t>Cocaine-involved Overdose Death Rate (per 100,000) </a:t>
            </a:r>
            <a:br>
              <a:rPr lang="en-US" sz="3000" dirty="0">
                <a:solidFill>
                  <a:srgbClr val="002060"/>
                </a:solidFill>
                <a:latin typeface="+mn-lt"/>
              </a:rPr>
            </a:br>
            <a:r>
              <a:rPr lang="en-US" sz="3000" dirty="0">
                <a:solidFill>
                  <a:srgbClr val="002060"/>
                </a:solidFill>
                <a:latin typeface="+mn-lt"/>
              </a:rPr>
              <a:t>by 5 CT Community Type, 2012-2019</a:t>
            </a:r>
          </a:p>
        </p:txBody>
      </p:sp>
      <p:sp>
        <p:nvSpPr>
          <p:cNvPr id="3" name="Rectangle 2"/>
          <p:cNvSpPr/>
          <p:nvPr/>
        </p:nvSpPr>
        <p:spPr>
          <a:xfrm>
            <a:off x="5038802" y="6356350"/>
            <a:ext cx="3370090" cy="338554"/>
          </a:xfrm>
          <a:prstGeom prst="rect">
            <a:avLst/>
          </a:prstGeom>
        </p:spPr>
        <p:txBody>
          <a:bodyPr wrap="none">
            <a:spAutoFit/>
          </a:bodyPr>
          <a:lstStyle/>
          <a:p>
            <a:r>
              <a:rPr lang="en-US" sz="1600" dirty="0">
                <a:solidFill>
                  <a:srgbClr val="002060"/>
                </a:solidFill>
              </a:rPr>
              <a:t>Note: Death rate by town of residence</a:t>
            </a:r>
          </a:p>
        </p:txBody>
      </p:sp>
    </p:spTree>
    <p:extLst>
      <p:ext uri="{BB962C8B-B14F-4D97-AF65-F5344CB8AC3E}">
        <p14:creationId xmlns:p14="http://schemas.microsoft.com/office/powerpoint/2010/main" val="466378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421"/>
            <a:ext cx="10515600" cy="468086"/>
          </a:xfrm>
        </p:spPr>
        <p:txBody>
          <a:bodyPr>
            <a:noAutofit/>
          </a:bodyPr>
          <a:lstStyle/>
          <a:p>
            <a:pPr algn="ctr"/>
            <a:r>
              <a:rPr lang="en-US" sz="3000" dirty="0">
                <a:solidFill>
                  <a:srgbClr val="002060"/>
                </a:solidFill>
                <a:latin typeface="+mn-lt"/>
              </a:rPr>
              <a:t>Cocaine: Risk and Impact</a:t>
            </a:r>
          </a:p>
        </p:txBody>
      </p:sp>
      <p:sp>
        <p:nvSpPr>
          <p:cNvPr id="5" name="Text Placeholder 4"/>
          <p:cNvSpPr>
            <a:spLocks noGrp="1"/>
          </p:cNvSpPr>
          <p:nvPr>
            <p:ph type="body" idx="1"/>
          </p:nvPr>
        </p:nvSpPr>
        <p:spPr>
          <a:xfrm>
            <a:off x="670328" y="812342"/>
            <a:ext cx="5336392" cy="414923"/>
          </a:xfrm>
        </p:spPr>
        <p:txBody>
          <a:bodyPr>
            <a:normAutofit lnSpcReduction="10000"/>
          </a:bodyPr>
          <a:lstStyle/>
          <a:p>
            <a:pPr algn="ctr"/>
            <a:r>
              <a:rPr lang="en-US" dirty="0">
                <a:solidFill>
                  <a:srgbClr val="002060"/>
                </a:solidFill>
              </a:rPr>
              <a:t>At-risk Populations</a:t>
            </a:r>
          </a:p>
        </p:txBody>
      </p:sp>
      <p:sp>
        <p:nvSpPr>
          <p:cNvPr id="6" name="Content Placeholder 5"/>
          <p:cNvSpPr>
            <a:spLocks noGrp="1"/>
          </p:cNvSpPr>
          <p:nvPr>
            <p:ph sz="half" idx="2"/>
          </p:nvPr>
        </p:nvSpPr>
        <p:spPr>
          <a:xfrm>
            <a:off x="506437" y="1357101"/>
            <a:ext cx="5664175" cy="5174664"/>
          </a:xfrm>
        </p:spPr>
        <p:txBody>
          <a:bodyPr>
            <a:noAutofit/>
          </a:bodyPr>
          <a:lstStyle/>
          <a:p>
            <a:pPr lvl="0"/>
            <a:r>
              <a:rPr lang="en-US" sz="2400" dirty="0">
                <a:solidFill>
                  <a:srgbClr val="002060"/>
                </a:solidFill>
              </a:rPr>
              <a:t>Young adults;</a:t>
            </a:r>
          </a:p>
          <a:p>
            <a:pPr lvl="0"/>
            <a:r>
              <a:rPr lang="en-US" sz="2400" dirty="0">
                <a:solidFill>
                  <a:srgbClr val="002060"/>
                </a:solidFill>
              </a:rPr>
              <a:t>Males; </a:t>
            </a:r>
          </a:p>
          <a:p>
            <a:pPr lvl="0"/>
            <a:r>
              <a:rPr lang="en-US" sz="2400" dirty="0">
                <a:solidFill>
                  <a:srgbClr val="002060"/>
                </a:solidFill>
              </a:rPr>
              <a:t>Those with prior misuse of other illicit substances;</a:t>
            </a:r>
          </a:p>
          <a:p>
            <a:pPr lvl="0"/>
            <a:r>
              <a:rPr lang="en-US" sz="2400" dirty="0">
                <a:solidFill>
                  <a:srgbClr val="002060"/>
                </a:solidFill>
              </a:rPr>
              <a:t>Individuals with mental health challenges.</a:t>
            </a:r>
          </a:p>
          <a:p>
            <a:pPr marL="0" indent="0">
              <a:buNone/>
            </a:pPr>
            <a:r>
              <a:rPr lang="en-US" sz="2400" b="1" dirty="0">
                <a:solidFill>
                  <a:srgbClr val="002060"/>
                </a:solidFill>
              </a:rPr>
              <a:t>Among youth, risk factors include:</a:t>
            </a:r>
          </a:p>
          <a:p>
            <a:pPr lvl="0"/>
            <a:r>
              <a:rPr lang="en-US" sz="2400" dirty="0">
                <a:solidFill>
                  <a:srgbClr val="002060"/>
                </a:solidFill>
              </a:rPr>
              <a:t>Family history of substance use;</a:t>
            </a:r>
          </a:p>
          <a:p>
            <a:pPr lvl="0"/>
            <a:r>
              <a:rPr lang="en-US" sz="2400" dirty="0">
                <a:solidFill>
                  <a:srgbClr val="002060"/>
                </a:solidFill>
              </a:rPr>
              <a:t>Lack of parental supervision;</a:t>
            </a:r>
          </a:p>
          <a:p>
            <a:pPr lvl="0"/>
            <a:r>
              <a:rPr lang="en-US" sz="2400" dirty="0">
                <a:solidFill>
                  <a:srgbClr val="002060"/>
                </a:solidFill>
              </a:rPr>
              <a:t>Substance-using peers;</a:t>
            </a:r>
          </a:p>
          <a:p>
            <a:pPr lvl="0"/>
            <a:r>
              <a:rPr lang="en-US" sz="2400" dirty="0">
                <a:solidFill>
                  <a:srgbClr val="002060"/>
                </a:solidFill>
              </a:rPr>
              <a:t>Lack of school connectedness;</a:t>
            </a:r>
          </a:p>
          <a:p>
            <a:pPr lvl="0"/>
            <a:r>
              <a:rPr lang="en-US" sz="2400" dirty="0">
                <a:solidFill>
                  <a:srgbClr val="002060"/>
                </a:solidFill>
              </a:rPr>
              <a:t>Low academic achievement;</a:t>
            </a:r>
          </a:p>
          <a:p>
            <a:pPr lvl="0"/>
            <a:r>
              <a:rPr lang="en-US" sz="2400" dirty="0">
                <a:solidFill>
                  <a:srgbClr val="002060"/>
                </a:solidFill>
              </a:rPr>
              <a:t>Childhood trauma.</a:t>
            </a:r>
          </a:p>
          <a:p>
            <a:endParaRPr lang="en-US" sz="2400" dirty="0"/>
          </a:p>
        </p:txBody>
      </p:sp>
      <p:sp>
        <p:nvSpPr>
          <p:cNvPr id="7" name="Text Placeholder 6"/>
          <p:cNvSpPr>
            <a:spLocks noGrp="1"/>
          </p:cNvSpPr>
          <p:nvPr>
            <p:ph type="body" sz="quarter" idx="3"/>
          </p:nvPr>
        </p:nvSpPr>
        <p:spPr>
          <a:xfrm>
            <a:off x="6170612" y="812341"/>
            <a:ext cx="5183188" cy="414923"/>
          </a:xfrm>
        </p:spPr>
        <p:txBody>
          <a:bodyPr>
            <a:normAutofit lnSpcReduction="10000"/>
          </a:bodyPr>
          <a:lstStyle/>
          <a:p>
            <a:pPr algn="ctr"/>
            <a:r>
              <a:rPr lang="en-US" dirty="0">
                <a:solidFill>
                  <a:srgbClr val="002060"/>
                </a:solidFill>
              </a:rPr>
              <a:t>Effects and Impacts</a:t>
            </a:r>
          </a:p>
        </p:txBody>
      </p:sp>
      <p:sp>
        <p:nvSpPr>
          <p:cNvPr id="8" name="Content Placeholder 7"/>
          <p:cNvSpPr>
            <a:spLocks noGrp="1"/>
          </p:cNvSpPr>
          <p:nvPr>
            <p:ph sz="quarter" idx="4"/>
          </p:nvPr>
        </p:nvSpPr>
        <p:spPr>
          <a:xfrm>
            <a:off x="6499272" y="1357101"/>
            <a:ext cx="5275385" cy="5275384"/>
          </a:xfrm>
        </p:spPr>
        <p:txBody>
          <a:bodyPr>
            <a:noAutofit/>
          </a:bodyPr>
          <a:lstStyle/>
          <a:p>
            <a:r>
              <a:rPr lang="en-US" sz="2400" dirty="0">
                <a:solidFill>
                  <a:srgbClr val="002060"/>
                </a:solidFill>
              </a:rPr>
              <a:t>Impairment of cognitive function;</a:t>
            </a:r>
          </a:p>
          <a:p>
            <a:pPr lvl="0"/>
            <a:r>
              <a:rPr lang="en-US" sz="2400" dirty="0">
                <a:solidFill>
                  <a:srgbClr val="002060"/>
                </a:solidFill>
              </a:rPr>
              <a:t>Tolerance, requiring higher and more frequent doses;</a:t>
            </a:r>
          </a:p>
          <a:p>
            <a:pPr lvl="0"/>
            <a:r>
              <a:rPr lang="en-US" sz="2400" dirty="0">
                <a:solidFill>
                  <a:srgbClr val="002060"/>
                </a:solidFill>
              </a:rPr>
              <a:t>Sensitization, where less cocaine is needed to produce anxiety, convulsions, or other toxic effects (increasing risk of overdose);</a:t>
            </a:r>
          </a:p>
          <a:p>
            <a:pPr lvl="0"/>
            <a:r>
              <a:rPr lang="en-US" sz="2400" dirty="0">
                <a:solidFill>
                  <a:srgbClr val="002060"/>
                </a:solidFill>
              </a:rPr>
              <a:t>Loss of appetite leading to malnourishment;</a:t>
            </a:r>
          </a:p>
          <a:p>
            <a:pPr lvl="0"/>
            <a:r>
              <a:rPr lang="en-US" sz="2400" dirty="0">
                <a:solidFill>
                  <a:srgbClr val="002060"/>
                </a:solidFill>
              </a:rPr>
              <a:t>Increased risk of stroke and inflammation of the heart muscle;</a:t>
            </a:r>
          </a:p>
          <a:p>
            <a:pPr lvl="0"/>
            <a:r>
              <a:rPr lang="en-US" sz="2400" dirty="0">
                <a:solidFill>
                  <a:srgbClr val="002060"/>
                </a:solidFill>
              </a:rPr>
              <a:t>Movement disorders such as Parkinson’s disease.</a:t>
            </a:r>
          </a:p>
        </p:txBody>
      </p:sp>
      <p:sp>
        <p:nvSpPr>
          <p:cNvPr id="4" name="Slide Number Placeholder 3"/>
          <p:cNvSpPr>
            <a:spLocks noGrp="1"/>
          </p:cNvSpPr>
          <p:nvPr>
            <p:ph type="sldNum" sz="quarter" idx="12"/>
          </p:nvPr>
        </p:nvSpPr>
        <p:spPr/>
        <p:txBody>
          <a:bodyPr/>
          <a:lstStyle/>
          <a:p>
            <a:fld id="{C498F3E6-B2A2-406B-BC31-11B5CF379E26}" type="slidenum">
              <a:rPr lang="en-US" smtClean="0"/>
              <a:t>25</a:t>
            </a:fld>
            <a:endParaRPr lang="en-US"/>
          </a:p>
        </p:txBody>
      </p:sp>
    </p:spTree>
    <p:extLst>
      <p:ext uri="{BB962C8B-B14F-4D97-AF65-F5344CB8AC3E}">
        <p14:creationId xmlns:p14="http://schemas.microsoft.com/office/powerpoint/2010/main" val="4203557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F8E3EA3-7829-4292-83B6-C996474A4684}"/>
              </a:ext>
            </a:extLst>
          </p:cNvPr>
          <p:cNvSpPr>
            <a:spLocks noGrp="1"/>
          </p:cNvSpPr>
          <p:nvPr>
            <p:ph type="sldNum" sz="quarter" idx="12"/>
          </p:nvPr>
        </p:nvSpPr>
        <p:spPr/>
        <p:txBody>
          <a:bodyPr/>
          <a:lstStyle/>
          <a:p>
            <a:fld id="{C498F3E6-B2A2-406B-BC31-11B5CF379E26}" type="slidenum">
              <a:rPr lang="en-US" smtClean="0"/>
              <a:t>26</a:t>
            </a:fld>
            <a:endParaRPr lang="en-US"/>
          </a:p>
        </p:txBody>
      </p:sp>
      <p:sp>
        <p:nvSpPr>
          <p:cNvPr id="6" name="Title 1">
            <a:extLst>
              <a:ext uri="{FF2B5EF4-FFF2-40B4-BE49-F238E27FC236}">
                <a16:creationId xmlns:a16="http://schemas.microsoft.com/office/drawing/2014/main" id="{C0D30FC6-3C9D-4B32-B42D-C749D137ACD6}"/>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Prescription Drugs: Painkillers</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65001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52" y="0"/>
            <a:ext cx="9805208" cy="1371600"/>
          </a:xfrm>
        </p:spPr>
        <p:txBody>
          <a:bodyPr>
            <a:noAutofit/>
          </a:bodyPr>
          <a:lstStyle/>
          <a:p>
            <a:pPr algn="ctr"/>
            <a:r>
              <a:rPr lang="en-US" sz="3000" dirty="0">
                <a:solidFill>
                  <a:srgbClr val="002060"/>
                </a:solidFill>
                <a:latin typeface="+mn-lt"/>
                <a:cs typeface="Arial" panose="020B0604020202020204" pitchFamily="34" charset="0"/>
              </a:rPr>
              <a:t>Percent of Persons Reporting Past Year Non-Medical </a:t>
            </a:r>
            <a:br>
              <a:rPr lang="en-US" sz="3000" dirty="0">
                <a:solidFill>
                  <a:srgbClr val="002060"/>
                </a:solidFill>
                <a:latin typeface="+mn-lt"/>
                <a:cs typeface="Arial" panose="020B0604020202020204" pitchFamily="34" charset="0"/>
              </a:rPr>
            </a:br>
            <a:r>
              <a:rPr lang="en-US" sz="3000" dirty="0">
                <a:solidFill>
                  <a:srgbClr val="002060"/>
                </a:solidFill>
                <a:latin typeface="+mn-lt"/>
                <a:cs typeface="Arial" panose="020B0604020202020204" pitchFamily="34" charset="0"/>
              </a:rPr>
              <a:t>Use of Pain Relievers, by Age Group: Connecticut, 2009-2018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42114288"/>
              </p:ext>
            </p:extLst>
          </p:nvPr>
        </p:nvGraphicFramePr>
        <p:xfrm>
          <a:off x="277907" y="1352550"/>
          <a:ext cx="11599461" cy="5276850"/>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3">
            <a:extLst>
              <a:ext uri="{FF2B5EF4-FFF2-40B4-BE49-F238E27FC236}">
                <a16:creationId xmlns:a16="http://schemas.microsoft.com/office/drawing/2014/main" id="{E8576D60-FA40-4E74-8A4A-7B11A8706519}"/>
              </a:ext>
            </a:extLst>
          </p:cNvPr>
          <p:cNvSpPr>
            <a:spLocks noGrp="1"/>
          </p:cNvSpPr>
          <p:nvPr/>
        </p:nvSpPr>
        <p:spPr>
          <a:xfrm>
            <a:off x="476250" y="6315075"/>
            <a:ext cx="19947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002060"/>
                </a:solidFill>
              </a:rPr>
              <a:t>Source: NSDUH, 2018</a:t>
            </a:r>
          </a:p>
        </p:txBody>
      </p:sp>
      <p:pic>
        <p:nvPicPr>
          <p:cNvPr id="6" name="Picture 5">
            <a:extLst>
              <a:ext uri="{FF2B5EF4-FFF2-40B4-BE49-F238E27FC236}">
                <a16:creationId xmlns:a16="http://schemas.microsoft.com/office/drawing/2014/main" id="{1A31373D-503D-4109-B7B4-AE4B51C11B86}"/>
              </a:ext>
            </a:extLst>
          </p:cNvPr>
          <p:cNvPicPr>
            <a:picLocks noChangeAspect="1"/>
          </p:cNvPicPr>
          <p:nvPr/>
        </p:nvPicPr>
        <p:blipFill>
          <a:blip r:embed="rId4"/>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10335141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153" y="147890"/>
            <a:ext cx="9879693" cy="970311"/>
          </a:xfrm>
        </p:spPr>
        <p:txBody>
          <a:bodyPr>
            <a:noAutofit/>
          </a:bodyPr>
          <a:lstStyle/>
          <a:p>
            <a:pPr algn="ctr"/>
            <a:r>
              <a:rPr lang="en-US" sz="3000" cap="none" dirty="0">
                <a:solidFill>
                  <a:srgbClr val="002060"/>
                </a:solidFill>
                <a:latin typeface="+mn-lt"/>
                <a:cs typeface="Arial" panose="020B0604020202020204" pitchFamily="34" charset="0"/>
              </a:rPr>
              <a:t>Percent of High School Students Reporting Ever Misusing Prescription Pain Medicine:</a:t>
            </a:r>
            <a:r>
              <a:rPr lang="en-US" sz="3000" dirty="0">
                <a:solidFill>
                  <a:srgbClr val="002060"/>
                </a:solidFill>
                <a:latin typeface="+mn-lt"/>
                <a:cs typeface="Arial" panose="020B0604020202020204" pitchFamily="34" charset="0"/>
              </a:rPr>
              <a:t> </a:t>
            </a:r>
            <a:r>
              <a:rPr lang="en-US" sz="3000" cap="none" dirty="0">
                <a:solidFill>
                  <a:srgbClr val="002060"/>
                </a:solidFill>
                <a:latin typeface="+mn-lt"/>
                <a:cs typeface="Arial" panose="020B0604020202020204" pitchFamily="34" charset="0"/>
              </a:rPr>
              <a:t>CT vs. US, 2009-2019</a:t>
            </a:r>
            <a:endParaRPr lang="en-US" sz="3000" dirty="0">
              <a:solidFill>
                <a:schemeClr val="bg1"/>
              </a:solidFill>
              <a:latin typeface="+mn-l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07453420"/>
              </p:ext>
            </p:extLst>
          </p:nvPr>
        </p:nvGraphicFramePr>
        <p:xfrm>
          <a:off x="527023" y="1201783"/>
          <a:ext cx="10907331" cy="5265409"/>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F415DB54-2AD8-400D-9AF8-F662D83F31BD}"/>
              </a:ext>
            </a:extLst>
          </p:cNvPr>
          <p:cNvPicPr>
            <a:picLocks noChangeAspect="1"/>
          </p:cNvPicPr>
          <p:nvPr/>
        </p:nvPicPr>
        <p:blipFill>
          <a:blip r:embed="rId4"/>
          <a:stretch>
            <a:fillRect/>
          </a:stretch>
        </p:blipFill>
        <p:spPr>
          <a:xfrm>
            <a:off x="11091308" y="137941"/>
            <a:ext cx="929995" cy="495105"/>
          </a:xfrm>
          <a:prstGeom prst="rect">
            <a:avLst/>
          </a:prstGeom>
        </p:spPr>
      </p:pic>
      <p:sp>
        <p:nvSpPr>
          <p:cNvPr id="7" name="Slide Number Placeholder 3">
            <a:extLst>
              <a:ext uri="{FF2B5EF4-FFF2-40B4-BE49-F238E27FC236}">
                <a16:creationId xmlns:a16="http://schemas.microsoft.com/office/drawing/2014/main" id="{7DE42089-2841-44FB-85EC-DE69293DBE40}"/>
              </a:ext>
            </a:extLst>
          </p:cNvPr>
          <p:cNvSpPr>
            <a:spLocks noGrp="1"/>
          </p:cNvSpPr>
          <p:nvPr>
            <p:ph type="sldNum" sz="quarter" idx="12"/>
          </p:nvPr>
        </p:nvSpPr>
        <p:spPr>
          <a:xfrm>
            <a:off x="527024" y="6212909"/>
            <a:ext cx="2054812" cy="508565"/>
          </a:xfrm>
        </p:spPr>
        <p:txBody>
          <a:bodyPr/>
          <a:lstStyle/>
          <a:p>
            <a:pPr algn="l"/>
            <a:r>
              <a:rPr lang="en-US" sz="1600" b="1" dirty="0">
                <a:solidFill>
                  <a:srgbClr val="002060"/>
                </a:solidFill>
              </a:rPr>
              <a:t>Source: CSHS (YRBS) </a:t>
            </a:r>
          </a:p>
        </p:txBody>
      </p:sp>
      <p:sp>
        <p:nvSpPr>
          <p:cNvPr id="8" name="Slide Number Placeholder 3">
            <a:extLst>
              <a:ext uri="{FF2B5EF4-FFF2-40B4-BE49-F238E27FC236}">
                <a16:creationId xmlns:a16="http://schemas.microsoft.com/office/drawing/2014/main" id="{0F12B147-1297-4BAE-8C63-5E4AAE8779D3}"/>
              </a:ext>
            </a:extLst>
          </p:cNvPr>
          <p:cNvSpPr>
            <a:spLocks noGrp="1"/>
          </p:cNvSpPr>
          <p:nvPr/>
        </p:nvSpPr>
        <p:spPr>
          <a:xfrm>
            <a:off x="9188285" y="2528822"/>
            <a:ext cx="1611086" cy="572589"/>
          </a:xfrm>
          <a:prstGeom prst="rect">
            <a:avLst/>
          </a:prstGeom>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US data for 2019 is not available yet</a:t>
            </a:r>
          </a:p>
        </p:txBody>
      </p:sp>
    </p:spTree>
    <p:extLst>
      <p:ext uri="{BB962C8B-B14F-4D97-AF65-F5344CB8AC3E}">
        <p14:creationId xmlns:p14="http://schemas.microsoft.com/office/powerpoint/2010/main" val="3017216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5EE656-D3A6-4487-9B55-EB07D2A13E91}"/>
              </a:ext>
            </a:extLst>
          </p:cNvPr>
          <p:cNvSpPr>
            <a:spLocks noGrp="1"/>
          </p:cNvSpPr>
          <p:nvPr>
            <p:ph type="sldNum" sz="quarter" idx="12"/>
          </p:nvPr>
        </p:nvSpPr>
        <p:spPr/>
        <p:txBody>
          <a:bodyPr/>
          <a:lstStyle/>
          <a:p>
            <a:fld id="{C498F3E6-B2A2-406B-BC31-11B5CF379E26}" type="slidenum">
              <a:rPr lang="en-US" smtClean="0"/>
              <a:t>29</a:t>
            </a:fld>
            <a:endParaRPr lang="en-US"/>
          </a:p>
        </p:txBody>
      </p:sp>
      <p:sp>
        <p:nvSpPr>
          <p:cNvPr id="3" name="Title 1">
            <a:extLst>
              <a:ext uri="{FF2B5EF4-FFF2-40B4-BE49-F238E27FC236}">
                <a16:creationId xmlns:a16="http://schemas.microsoft.com/office/drawing/2014/main" id="{8D2FE251-9DFB-4C48-8E50-6DBBCD6B6DD9}"/>
              </a:ext>
            </a:extLst>
          </p:cNvPr>
          <p:cNvSpPr txBox="1">
            <a:spLocks/>
          </p:cNvSpPr>
          <p:nvPr/>
        </p:nvSpPr>
        <p:spPr>
          <a:xfrm>
            <a:off x="170697" y="77386"/>
            <a:ext cx="11006289" cy="1012969"/>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solidFill>
                  <a:srgbClr val="002060"/>
                </a:solidFill>
                <a:latin typeface="+mn-lt"/>
                <a:cs typeface="Arial" panose="020B0604020202020204" pitchFamily="34" charset="0"/>
              </a:rPr>
              <a:t>Percent of High School Students Reporting Ever Using Prescription Pain Medicine Without a Doctor’s Prescription : Connecticut, 2009-2019</a:t>
            </a:r>
          </a:p>
        </p:txBody>
      </p:sp>
      <p:pic>
        <p:nvPicPr>
          <p:cNvPr id="4" name="Picture 3">
            <a:extLst>
              <a:ext uri="{FF2B5EF4-FFF2-40B4-BE49-F238E27FC236}">
                <a16:creationId xmlns:a16="http://schemas.microsoft.com/office/drawing/2014/main" id="{9CCE6B6E-E51E-48E7-8867-74B1CD93241F}"/>
              </a:ext>
            </a:extLst>
          </p:cNvPr>
          <p:cNvPicPr>
            <a:picLocks noChangeAspect="1"/>
          </p:cNvPicPr>
          <p:nvPr/>
        </p:nvPicPr>
        <p:blipFill>
          <a:blip r:embed="rId2"/>
          <a:stretch>
            <a:fillRect/>
          </a:stretch>
        </p:blipFill>
        <p:spPr>
          <a:xfrm>
            <a:off x="11091308" y="137941"/>
            <a:ext cx="929995" cy="495105"/>
          </a:xfrm>
          <a:prstGeom prst="rect">
            <a:avLst/>
          </a:prstGeom>
        </p:spPr>
      </p:pic>
      <p:graphicFrame>
        <p:nvGraphicFramePr>
          <p:cNvPr id="7" name="Chart 6">
            <a:extLst>
              <a:ext uri="{FF2B5EF4-FFF2-40B4-BE49-F238E27FC236}">
                <a16:creationId xmlns:a16="http://schemas.microsoft.com/office/drawing/2014/main" id="{404BA81B-61F7-47F4-8911-B6B7E557FCA0}"/>
              </a:ext>
            </a:extLst>
          </p:cNvPr>
          <p:cNvGraphicFramePr/>
          <p:nvPr>
            <p:extLst>
              <p:ext uri="{D42A27DB-BD31-4B8C-83A1-F6EECF244321}">
                <p14:modId xmlns:p14="http://schemas.microsoft.com/office/powerpoint/2010/main" val="2249738128"/>
              </p:ext>
            </p:extLst>
          </p:nvPr>
        </p:nvGraphicFramePr>
        <p:xfrm>
          <a:off x="590452" y="992777"/>
          <a:ext cx="10785629" cy="5305629"/>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3">
            <a:extLst>
              <a:ext uri="{FF2B5EF4-FFF2-40B4-BE49-F238E27FC236}">
                <a16:creationId xmlns:a16="http://schemas.microsoft.com/office/drawing/2014/main" id="{DBDA152A-A1F2-4052-9A01-5AD5288CF6B0}"/>
              </a:ext>
            </a:extLst>
          </p:cNvPr>
          <p:cNvSpPr>
            <a:spLocks noGrp="1"/>
          </p:cNvSpPr>
          <p:nvPr/>
        </p:nvSpPr>
        <p:spPr>
          <a:xfrm>
            <a:off x="170697" y="6469498"/>
            <a:ext cx="2075353" cy="33116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2060"/>
                </a:solidFill>
                <a:effectLst/>
                <a:uLnTx/>
                <a:uFillTx/>
                <a:latin typeface="Calibri" panose="020F0502020204030204"/>
                <a:ea typeface="+mn-ea"/>
                <a:cs typeface="+mn-cs"/>
              </a:rPr>
              <a:t>Source: CSHS (CT YRBS)</a:t>
            </a:r>
          </a:p>
        </p:txBody>
      </p:sp>
      <p:sp>
        <p:nvSpPr>
          <p:cNvPr id="9" name="Slide Number Placeholder 3">
            <a:extLst>
              <a:ext uri="{FF2B5EF4-FFF2-40B4-BE49-F238E27FC236}">
                <a16:creationId xmlns:a16="http://schemas.microsoft.com/office/drawing/2014/main" id="{1EBE1972-ED2C-4CB2-BEA3-52DDC4476012}"/>
              </a:ext>
            </a:extLst>
          </p:cNvPr>
          <p:cNvSpPr>
            <a:spLocks noGrp="1"/>
          </p:cNvSpPr>
          <p:nvPr/>
        </p:nvSpPr>
        <p:spPr>
          <a:xfrm>
            <a:off x="1489333" y="6093083"/>
            <a:ext cx="9213333" cy="468591"/>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Note: The wording of this question has changed over the years. In </a:t>
            </a:r>
            <a:r>
              <a:rPr lang="en-US" sz="1100" dirty="0">
                <a:solidFill>
                  <a:srgbClr val="002060"/>
                </a:solidFill>
                <a:latin typeface="Calibri" panose="020F0502020204030204"/>
              </a:rPr>
              <a:t>2015 </a:t>
            </a: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the question asked about taking prescription drugs without a prescription, but didn’t specify pain medicine. </a:t>
            </a:r>
            <a:r>
              <a:rPr lang="en-US" sz="1100" dirty="0">
                <a:solidFill>
                  <a:srgbClr val="002060"/>
                </a:solidFill>
                <a:latin typeface="Calibri" panose="020F0502020204030204"/>
              </a:rPr>
              <a:t>In 2013 and earlier, it asked about taking drugs without a prescription to get high.</a:t>
            </a:r>
            <a:r>
              <a:rPr kumimoji="0" lang="en-US" sz="1100" b="0" i="0" u="none" strike="noStrike" kern="1200" cap="none" spc="0" normalizeH="0" baseline="0" noProof="0" dirty="0">
                <a:ln>
                  <a:noFill/>
                </a:ln>
                <a:solidFill>
                  <a:srgbClr val="002060"/>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27884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357059"/>
            <a:ext cx="8610600" cy="785941"/>
          </a:xfrm>
        </p:spPr>
        <p:txBody>
          <a:bodyPr>
            <a:normAutofit/>
          </a:bodyPr>
          <a:lstStyle/>
          <a:p>
            <a:pPr algn="ctr"/>
            <a:r>
              <a:rPr lang="en-US" sz="4000" dirty="0">
                <a:solidFill>
                  <a:srgbClr val="002060"/>
                </a:solidFill>
                <a:latin typeface="Calibri" panose="020F0502020204030204" pitchFamily="34" charset="0"/>
              </a:rPr>
              <a:t>The Priority Setting Process</a:t>
            </a:r>
          </a:p>
        </p:txBody>
      </p:sp>
      <p:sp>
        <p:nvSpPr>
          <p:cNvPr id="3" name="Content Placeholder 2"/>
          <p:cNvSpPr>
            <a:spLocks noGrp="1"/>
          </p:cNvSpPr>
          <p:nvPr>
            <p:ph idx="1"/>
          </p:nvPr>
        </p:nvSpPr>
        <p:spPr>
          <a:xfrm>
            <a:off x="990600" y="1630047"/>
            <a:ext cx="10149840" cy="4546916"/>
          </a:xfrm>
        </p:spPr>
        <p:txBody>
          <a:bodyPr>
            <a:noAutofit/>
          </a:bodyPr>
          <a:lstStyle/>
          <a:p>
            <a:r>
              <a:rPr lang="en-US" sz="3200" dirty="0">
                <a:solidFill>
                  <a:srgbClr val="002060"/>
                </a:solidFill>
                <a:latin typeface="Calibri" panose="020F0502020204030204" pitchFamily="34" charset="0"/>
              </a:rPr>
              <a:t>Systematically review and analyze data related to substance use in Connecticut.</a:t>
            </a:r>
          </a:p>
          <a:p>
            <a:r>
              <a:rPr lang="en-US" sz="3200" dirty="0">
                <a:solidFill>
                  <a:srgbClr val="002060"/>
                </a:solidFill>
                <a:latin typeface="Calibri" panose="020F0502020204030204" pitchFamily="34" charset="0"/>
              </a:rPr>
              <a:t>Consider: </a:t>
            </a:r>
          </a:p>
          <a:p>
            <a:pPr lvl="1"/>
            <a:r>
              <a:rPr lang="en-US" sz="3200" dirty="0">
                <a:solidFill>
                  <a:srgbClr val="002060"/>
                </a:solidFill>
                <a:latin typeface="Calibri" panose="020F0502020204030204" pitchFamily="34" charset="0"/>
              </a:rPr>
              <a:t>Magnitude, severity, and impact;</a:t>
            </a:r>
          </a:p>
          <a:p>
            <a:pPr lvl="1"/>
            <a:r>
              <a:rPr lang="en-US" sz="3200" dirty="0">
                <a:solidFill>
                  <a:srgbClr val="002060"/>
                </a:solidFill>
                <a:latin typeface="Calibri" panose="020F0502020204030204" pitchFamily="34" charset="0"/>
              </a:rPr>
              <a:t>Changeability and Connecticut’s readiness to affect;</a:t>
            </a:r>
          </a:p>
          <a:p>
            <a:pPr lvl="1"/>
            <a:r>
              <a:rPr lang="en-US" sz="3200" dirty="0">
                <a:solidFill>
                  <a:srgbClr val="002060"/>
                </a:solidFill>
                <a:latin typeface="Calibri" panose="020F0502020204030204" pitchFamily="34" charset="0"/>
              </a:rPr>
              <a:t>Subpopulations at risk and health disparities;</a:t>
            </a:r>
          </a:p>
          <a:p>
            <a:pPr lvl="1"/>
            <a:r>
              <a:rPr lang="en-US" sz="3200" dirty="0">
                <a:solidFill>
                  <a:srgbClr val="002060"/>
                </a:solidFill>
                <a:latin typeface="Calibri" panose="020F0502020204030204" pitchFamily="34" charset="0"/>
              </a:rPr>
              <a:t>Gaps in data.</a:t>
            </a:r>
          </a:p>
          <a:p>
            <a:r>
              <a:rPr lang="en-US" sz="3200" dirty="0">
                <a:solidFill>
                  <a:srgbClr val="002060"/>
                </a:solidFill>
                <a:latin typeface="Calibri" panose="020F0502020204030204" pitchFamily="34" charset="0"/>
              </a:rPr>
              <a:t>Make recommendations regarding state priorities for substance use prevention.</a:t>
            </a:r>
          </a:p>
          <a:p>
            <a:endParaRPr lang="en-US" sz="32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0611583" y="244621"/>
            <a:ext cx="1057713" cy="56309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697" y="205439"/>
            <a:ext cx="717367" cy="602281"/>
          </a:xfrm>
          <a:prstGeom prst="rect">
            <a:avLst/>
          </a:prstGeom>
        </p:spPr>
      </p:pic>
    </p:spTree>
    <p:extLst>
      <p:ext uri="{BB962C8B-B14F-4D97-AF65-F5344CB8AC3E}">
        <p14:creationId xmlns:p14="http://schemas.microsoft.com/office/powerpoint/2010/main" val="3389235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74969"/>
            <a:ext cx="10515600" cy="647748"/>
          </a:xfrm>
        </p:spPr>
        <p:txBody>
          <a:bodyPr>
            <a:normAutofit/>
          </a:bodyPr>
          <a:lstStyle/>
          <a:p>
            <a:pPr algn="ctr"/>
            <a:r>
              <a:rPr lang="en-US" sz="3000" dirty="0">
                <a:solidFill>
                  <a:srgbClr val="002060"/>
                </a:solidFill>
              </a:rPr>
              <a:t>Prescription Drug Misuse: Risk and Impact</a:t>
            </a:r>
          </a:p>
        </p:txBody>
      </p:sp>
      <p:sp>
        <p:nvSpPr>
          <p:cNvPr id="5" name="Text Placeholder 4"/>
          <p:cNvSpPr>
            <a:spLocks noGrp="1"/>
          </p:cNvSpPr>
          <p:nvPr>
            <p:ph type="body" idx="1"/>
          </p:nvPr>
        </p:nvSpPr>
        <p:spPr>
          <a:xfrm>
            <a:off x="564203" y="902464"/>
            <a:ext cx="5157787" cy="499329"/>
          </a:xfrm>
        </p:spPr>
        <p:txBody>
          <a:bodyPr>
            <a:normAutofit/>
          </a:bodyPr>
          <a:lstStyle/>
          <a:p>
            <a:pPr algn="ctr"/>
            <a:r>
              <a:rPr lang="en-US" sz="2600" dirty="0">
                <a:solidFill>
                  <a:srgbClr val="002060"/>
                </a:solidFill>
              </a:rPr>
              <a:t>At-risk Populations</a:t>
            </a:r>
          </a:p>
        </p:txBody>
      </p:sp>
      <p:sp>
        <p:nvSpPr>
          <p:cNvPr id="6" name="Content Placeholder 5"/>
          <p:cNvSpPr>
            <a:spLocks noGrp="1"/>
          </p:cNvSpPr>
          <p:nvPr>
            <p:ph sz="half" idx="2"/>
          </p:nvPr>
        </p:nvSpPr>
        <p:spPr>
          <a:xfrm>
            <a:off x="564203" y="1775499"/>
            <a:ext cx="5019473" cy="4575687"/>
          </a:xfrm>
        </p:spPr>
        <p:txBody>
          <a:bodyPr>
            <a:normAutofit/>
          </a:bodyPr>
          <a:lstStyle/>
          <a:p>
            <a:pPr lvl="1"/>
            <a:r>
              <a:rPr lang="en-US" sz="2600" dirty="0">
                <a:solidFill>
                  <a:srgbClr val="002060"/>
                </a:solidFill>
              </a:rPr>
              <a:t>Those with past year use of other substances;</a:t>
            </a:r>
          </a:p>
          <a:p>
            <a:pPr lvl="1"/>
            <a:r>
              <a:rPr lang="en-US" sz="2600" dirty="0">
                <a:solidFill>
                  <a:srgbClr val="002060"/>
                </a:solidFill>
              </a:rPr>
              <a:t>People who take high daily dosages of opioid pain relievers;</a:t>
            </a:r>
          </a:p>
          <a:p>
            <a:pPr lvl="1"/>
            <a:r>
              <a:rPr lang="en-US" sz="2600" dirty="0">
                <a:solidFill>
                  <a:srgbClr val="002060"/>
                </a:solidFill>
              </a:rPr>
              <a:t>Persons with mental illness;</a:t>
            </a:r>
          </a:p>
          <a:p>
            <a:pPr lvl="1"/>
            <a:r>
              <a:rPr lang="en-US" sz="2600" dirty="0">
                <a:solidFill>
                  <a:srgbClr val="002060"/>
                </a:solidFill>
              </a:rPr>
              <a:t>People who use multiple controlled prescription medications, often prescribed by multiple providers;</a:t>
            </a:r>
          </a:p>
          <a:p>
            <a:pPr lvl="1"/>
            <a:r>
              <a:rPr lang="en-US" sz="2600" dirty="0">
                <a:solidFill>
                  <a:srgbClr val="002060"/>
                </a:solidFill>
              </a:rPr>
              <a:t>Individuals with disabilities.</a:t>
            </a:r>
          </a:p>
          <a:p>
            <a:endParaRPr lang="en-US" sz="2600" dirty="0"/>
          </a:p>
        </p:txBody>
      </p:sp>
      <p:sp>
        <p:nvSpPr>
          <p:cNvPr id="7" name="Text Placeholder 6"/>
          <p:cNvSpPr>
            <a:spLocks noGrp="1"/>
          </p:cNvSpPr>
          <p:nvPr>
            <p:ph type="body" sz="quarter" idx="3"/>
          </p:nvPr>
        </p:nvSpPr>
        <p:spPr>
          <a:xfrm>
            <a:off x="6170612" y="898313"/>
            <a:ext cx="5183188" cy="499329"/>
          </a:xfrm>
        </p:spPr>
        <p:txBody>
          <a:bodyPr>
            <a:normAutofit/>
          </a:bodyPr>
          <a:lstStyle/>
          <a:p>
            <a:pPr algn="ctr"/>
            <a:r>
              <a:rPr lang="en-US" sz="2600" dirty="0">
                <a:solidFill>
                  <a:srgbClr val="002060"/>
                </a:solidFill>
              </a:rPr>
              <a:t>Effects and Impacts</a:t>
            </a:r>
          </a:p>
        </p:txBody>
      </p:sp>
      <p:sp>
        <p:nvSpPr>
          <p:cNvPr id="8" name="Content Placeholder 7"/>
          <p:cNvSpPr>
            <a:spLocks noGrp="1"/>
          </p:cNvSpPr>
          <p:nvPr>
            <p:ph sz="quarter" idx="4"/>
          </p:nvPr>
        </p:nvSpPr>
        <p:spPr>
          <a:xfrm>
            <a:off x="6170612" y="1775499"/>
            <a:ext cx="5183188" cy="4309428"/>
          </a:xfrm>
        </p:spPr>
        <p:txBody>
          <a:bodyPr>
            <a:normAutofit/>
          </a:bodyPr>
          <a:lstStyle/>
          <a:p>
            <a:r>
              <a:rPr lang="en-US" sz="2600" dirty="0">
                <a:solidFill>
                  <a:srgbClr val="002060"/>
                </a:solidFill>
              </a:rPr>
              <a:t>Increased risk of heroin and other illicit opioid misuse;</a:t>
            </a:r>
          </a:p>
          <a:p>
            <a:pPr lvl="0"/>
            <a:r>
              <a:rPr lang="en-US" sz="2600" dirty="0">
                <a:solidFill>
                  <a:srgbClr val="002060"/>
                </a:solidFill>
              </a:rPr>
              <a:t>Severe respiratory depression, leading to hypoxia;</a:t>
            </a:r>
          </a:p>
          <a:p>
            <a:pPr lvl="0"/>
            <a:r>
              <a:rPr lang="en-US" sz="2600" dirty="0">
                <a:solidFill>
                  <a:srgbClr val="002060"/>
                </a:solidFill>
              </a:rPr>
              <a:t>Short- and long-term psychological and neurological effects;</a:t>
            </a:r>
          </a:p>
          <a:p>
            <a:pPr lvl="0"/>
            <a:r>
              <a:rPr lang="en-US" sz="2600" dirty="0">
                <a:solidFill>
                  <a:srgbClr val="002060"/>
                </a:solidFill>
              </a:rPr>
              <a:t>Coma;</a:t>
            </a:r>
          </a:p>
          <a:p>
            <a:pPr lvl="0"/>
            <a:r>
              <a:rPr lang="en-US" sz="2600" dirty="0">
                <a:solidFill>
                  <a:srgbClr val="002060"/>
                </a:solidFill>
              </a:rPr>
              <a:t>Permanent brain damage;</a:t>
            </a:r>
          </a:p>
          <a:p>
            <a:pPr lvl="0"/>
            <a:r>
              <a:rPr lang="en-US" sz="2600" dirty="0">
                <a:solidFill>
                  <a:srgbClr val="002060"/>
                </a:solidFill>
              </a:rPr>
              <a:t>Death.</a:t>
            </a:r>
          </a:p>
        </p:txBody>
      </p:sp>
      <p:sp>
        <p:nvSpPr>
          <p:cNvPr id="2" name="Slide Number Placeholder 1"/>
          <p:cNvSpPr>
            <a:spLocks noGrp="1"/>
          </p:cNvSpPr>
          <p:nvPr>
            <p:ph type="sldNum" sz="quarter" idx="12"/>
          </p:nvPr>
        </p:nvSpPr>
        <p:spPr/>
        <p:txBody>
          <a:bodyPr/>
          <a:lstStyle/>
          <a:p>
            <a:fld id="{C498F3E6-B2A2-406B-BC31-11B5CF379E26}" type="slidenum">
              <a:rPr lang="en-US" smtClean="0"/>
              <a:t>30</a:t>
            </a:fld>
            <a:endParaRPr lang="en-US"/>
          </a:p>
        </p:txBody>
      </p:sp>
      <p:pic>
        <p:nvPicPr>
          <p:cNvPr id="9" name="Picture 8">
            <a:extLst>
              <a:ext uri="{FF2B5EF4-FFF2-40B4-BE49-F238E27FC236}">
                <a16:creationId xmlns:a16="http://schemas.microsoft.com/office/drawing/2014/main" id="{F415DB54-2AD8-400D-9AF8-F662D83F31BD}"/>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167275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5250" y="221590"/>
            <a:ext cx="9461500" cy="597877"/>
          </a:xfrm>
        </p:spPr>
        <p:txBody>
          <a:bodyPr>
            <a:noAutofit/>
          </a:bodyPr>
          <a:lstStyle/>
          <a:p>
            <a:r>
              <a:rPr lang="en-US" sz="3000" dirty="0">
                <a:solidFill>
                  <a:srgbClr val="002060"/>
                </a:solidFill>
                <a:latin typeface="+mn-lt"/>
                <a:cs typeface="Arial" panose="020B0604020202020204" pitchFamily="34" charset="0"/>
              </a:rPr>
              <a:t>Number of Opioid Prescriptions per Year: CT, 2014-2018</a:t>
            </a:r>
            <a:endParaRPr lang="en-US" sz="3000" b="1" dirty="0">
              <a:latin typeface="+mn-lt"/>
            </a:endParaRPr>
          </a:p>
        </p:txBody>
      </p:sp>
      <p:graphicFrame>
        <p:nvGraphicFramePr>
          <p:cNvPr id="8" name="Content Placeholder 7"/>
          <p:cNvGraphicFramePr>
            <a:graphicFrameLocks/>
          </p:cNvGraphicFramePr>
          <p:nvPr>
            <p:extLst>
              <p:ext uri="{D42A27DB-BD31-4B8C-83A1-F6EECF244321}">
                <p14:modId xmlns:p14="http://schemas.microsoft.com/office/powerpoint/2010/main" val="3936112378"/>
              </p:ext>
            </p:extLst>
          </p:nvPr>
        </p:nvGraphicFramePr>
        <p:xfrm>
          <a:off x="838200" y="1212507"/>
          <a:ext cx="10515600" cy="526488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a:stretch>
            <a:fillRect/>
          </a:stretch>
        </p:blipFill>
        <p:spPr>
          <a:xfrm>
            <a:off x="11091308" y="137941"/>
            <a:ext cx="929995" cy="495105"/>
          </a:xfrm>
          <a:prstGeom prst="rect">
            <a:avLst/>
          </a:prstGeom>
        </p:spPr>
      </p:pic>
      <p:sp>
        <p:nvSpPr>
          <p:cNvPr id="6" name="Rectangle 5"/>
          <p:cNvSpPr/>
          <p:nvPr/>
        </p:nvSpPr>
        <p:spPr>
          <a:xfrm>
            <a:off x="341644" y="6477391"/>
            <a:ext cx="4696799" cy="338554"/>
          </a:xfrm>
          <a:prstGeom prst="rect">
            <a:avLst/>
          </a:prstGeom>
        </p:spPr>
        <p:txBody>
          <a:bodyPr wrap="none">
            <a:spAutoFit/>
          </a:bodyPr>
          <a:lstStyle/>
          <a:p>
            <a:r>
              <a:rPr lang="en-US" sz="1600" b="1" dirty="0">
                <a:solidFill>
                  <a:srgbClr val="002060"/>
                </a:solidFill>
              </a:rPr>
              <a:t>Source: CPMRS, Department of Consumer Protection</a:t>
            </a:r>
          </a:p>
        </p:txBody>
      </p:sp>
      <p:sp>
        <p:nvSpPr>
          <p:cNvPr id="3" name="Slide Number Placeholder 2"/>
          <p:cNvSpPr>
            <a:spLocks noGrp="1"/>
          </p:cNvSpPr>
          <p:nvPr>
            <p:ph type="sldNum" sz="quarter" idx="12"/>
          </p:nvPr>
        </p:nvSpPr>
        <p:spPr/>
        <p:txBody>
          <a:bodyPr/>
          <a:lstStyle/>
          <a:p>
            <a:fld id="{C498F3E6-B2A2-406B-BC31-11B5CF379E26}" type="slidenum">
              <a:rPr lang="en-US" smtClean="0"/>
              <a:t>31</a:t>
            </a:fld>
            <a:endParaRPr lang="en-US"/>
          </a:p>
        </p:txBody>
      </p:sp>
    </p:spTree>
    <p:extLst>
      <p:ext uri="{BB962C8B-B14F-4D97-AF65-F5344CB8AC3E}">
        <p14:creationId xmlns:p14="http://schemas.microsoft.com/office/powerpoint/2010/main" val="1509233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D7B4864-9E87-4FD5-89B6-8DA8929F7EB7}"/>
              </a:ext>
            </a:extLst>
          </p:cNvPr>
          <p:cNvSpPr>
            <a:spLocks noGrp="1"/>
          </p:cNvSpPr>
          <p:nvPr>
            <p:ph type="sldNum" sz="quarter" idx="12"/>
          </p:nvPr>
        </p:nvSpPr>
        <p:spPr/>
        <p:txBody>
          <a:bodyPr/>
          <a:lstStyle/>
          <a:p>
            <a:fld id="{C498F3E6-B2A2-406B-BC31-11B5CF379E26}" type="slidenum">
              <a:rPr lang="en-US" smtClean="0"/>
              <a:t>32</a:t>
            </a:fld>
            <a:endParaRPr lang="en-US"/>
          </a:p>
        </p:txBody>
      </p:sp>
      <p:sp>
        <p:nvSpPr>
          <p:cNvPr id="3" name="Title 1">
            <a:extLst>
              <a:ext uri="{FF2B5EF4-FFF2-40B4-BE49-F238E27FC236}">
                <a16:creationId xmlns:a16="http://schemas.microsoft.com/office/drawing/2014/main" id="{B476730E-2457-4BCB-8106-36343AAF12FB}"/>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Opioids</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84480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666A48-0D9C-41A2-861D-9EE194FB0B95}"/>
              </a:ext>
            </a:extLst>
          </p:cNvPr>
          <p:cNvSpPr>
            <a:spLocks noGrp="1"/>
          </p:cNvSpPr>
          <p:nvPr>
            <p:ph type="sldNum" sz="quarter" idx="12"/>
          </p:nvPr>
        </p:nvSpPr>
        <p:spPr/>
        <p:txBody>
          <a:bodyPr/>
          <a:lstStyle/>
          <a:p>
            <a:fld id="{C498F3E6-B2A2-406B-BC31-11B5CF379E26}" type="slidenum">
              <a:rPr lang="en-US" smtClean="0"/>
              <a:t>33</a:t>
            </a:fld>
            <a:endParaRPr lang="en-US"/>
          </a:p>
        </p:txBody>
      </p:sp>
      <p:pic>
        <p:nvPicPr>
          <p:cNvPr id="4" name="Picture 3">
            <a:extLst>
              <a:ext uri="{FF2B5EF4-FFF2-40B4-BE49-F238E27FC236}">
                <a16:creationId xmlns:a16="http://schemas.microsoft.com/office/drawing/2014/main" id="{683256DC-D653-48AA-977E-81F454865833}"/>
              </a:ext>
            </a:extLst>
          </p:cNvPr>
          <p:cNvPicPr>
            <a:picLocks noChangeAspect="1"/>
          </p:cNvPicPr>
          <p:nvPr/>
        </p:nvPicPr>
        <p:blipFill>
          <a:blip r:embed="rId2"/>
          <a:stretch>
            <a:fillRect/>
          </a:stretch>
        </p:blipFill>
        <p:spPr>
          <a:xfrm>
            <a:off x="11091308" y="137941"/>
            <a:ext cx="929995" cy="495105"/>
          </a:xfrm>
          <a:prstGeom prst="rect">
            <a:avLst/>
          </a:prstGeom>
        </p:spPr>
      </p:pic>
      <p:sp>
        <p:nvSpPr>
          <p:cNvPr id="5" name="Slide Number Placeholder 3">
            <a:extLst>
              <a:ext uri="{FF2B5EF4-FFF2-40B4-BE49-F238E27FC236}">
                <a16:creationId xmlns:a16="http://schemas.microsoft.com/office/drawing/2014/main" id="{9188A7E8-0DE1-44ED-854C-C50C60B6C0FD}"/>
              </a:ext>
            </a:extLst>
          </p:cNvPr>
          <p:cNvSpPr>
            <a:spLocks noGrp="1"/>
          </p:cNvSpPr>
          <p:nvPr/>
        </p:nvSpPr>
        <p:spPr>
          <a:xfrm>
            <a:off x="378278" y="6315075"/>
            <a:ext cx="1529712"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NSDUH</a:t>
            </a:r>
          </a:p>
        </p:txBody>
      </p:sp>
      <p:graphicFrame>
        <p:nvGraphicFramePr>
          <p:cNvPr id="8" name="Chart 7">
            <a:extLst>
              <a:ext uri="{FF2B5EF4-FFF2-40B4-BE49-F238E27FC236}">
                <a16:creationId xmlns:a16="http://schemas.microsoft.com/office/drawing/2014/main" id="{E88DE8E7-BB2C-49B0-ABE9-5918AB202467}"/>
              </a:ext>
            </a:extLst>
          </p:cNvPr>
          <p:cNvGraphicFramePr/>
          <p:nvPr>
            <p:extLst>
              <p:ext uri="{D42A27DB-BD31-4B8C-83A1-F6EECF244321}">
                <p14:modId xmlns:p14="http://schemas.microsoft.com/office/powerpoint/2010/main" val="2904894520"/>
              </p:ext>
            </p:extLst>
          </p:nvPr>
        </p:nvGraphicFramePr>
        <p:xfrm>
          <a:off x="462455" y="719666"/>
          <a:ext cx="11137874" cy="576181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27F594BB-57CD-4306-B3BF-21047A820AC9}"/>
              </a:ext>
            </a:extLst>
          </p:cNvPr>
          <p:cNvSpPr/>
          <p:nvPr/>
        </p:nvSpPr>
        <p:spPr>
          <a:xfrm>
            <a:off x="1345092" y="136525"/>
            <a:ext cx="9372599" cy="954107"/>
          </a:xfrm>
          <a:prstGeom prst="rect">
            <a:avLst/>
          </a:prstGeom>
        </p:spPr>
        <p:txBody>
          <a:bodyPr wrap="square">
            <a:spAutoFit/>
          </a:bodyPr>
          <a:lstStyle/>
          <a:p>
            <a:pPr algn="ctr" defTabSz="914400">
              <a:defRPr/>
            </a:pPr>
            <a:r>
              <a:rPr lang="en-US" sz="2800" dirty="0">
                <a:solidFill>
                  <a:srgbClr val="002060"/>
                </a:solidFill>
                <a:cs typeface="Arial" panose="020B0604020202020204" pitchFamily="34" charset="0"/>
              </a:rPr>
              <a:t>Percent of Persons Reporting Past Year Use of Heroin by Age Group: CT vs. US, 2014-2018</a:t>
            </a:r>
            <a:endParaRPr lang="en-US" sz="2800" dirty="0">
              <a:solidFill>
                <a:prstClr val="white"/>
              </a:solidFill>
            </a:endParaRPr>
          </a:p>
        </p:txBody>
      </p:sp>
    </p:spTree>
    <p:extLst>
      <p:ext uri="{BB962C8B-B14F-4D97-AF65-F5344CB8AC3E}">
        <p14:creationId xmlns:p14="http://schemas.microsoft.com/office/powerpoint/2010/main" val="2693495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277" y="231316"/>
            <a:ext cx="10515600" cy="842291"/>
          </a:xfrm>
        </p:spPr>
        <p:txBody>
          <a:bodyPr>
            <a:noAutofit/>
          </a:bodyPr>
          <a:lstStyle/>
          <a:p>
            <a:pPr algn="ctr"/>
            <a:r>
              <a:rPr lang="en-US" sz="3000" dirty="0">
                <a:solidFill>
                  <a:srgbClr val="002060"/>
                </a:solidFill>
                <a:latin typeface="Calibri" panose="020F0502020204030204" pitchFamily="34" charset="0"/>
              </a:rPr>
              <a:t>Number of Opioid-related Emergency Department Visits and Hospital Admissions: Connecticut, 2013-2018</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3952411"/>
              </p:ext>
            </p:extLst>
          </p:nvPr>
        </p:nvGraphicFramePr>
        <p:xfrm>
          <a:off x="525780" y="1190626"/>
          <a:ext cx="11155680" cy="509750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C498F3E6-B2A2-406B-BC31-11B5CF379E26}" type="slidenum">
              <a:rPr lang="en-US" smtClean="0"/>
              <a:t>34</a:t>
            </a:fld>
            <a:endParaRPr lang="en-US"/>
          </a:p>
        </p:txBody>
      </p:sp>
      <p:sp>
        <p:nvSpPr>
          <p:cNvPr id="9" name="TextBox 8"/>
          <p:cNvSpPr txBox="1"/>
          <p:nvPr/>
        </p:nvSpPr>
        <p:spPr>
          <a:xfrm>
            <a:off x="273462" y="6288130"/>
            <a:ext cx="3307939" cy="338554"/>
          </a:xfrm>
          <a:prstGeom prst="rect">
            <a:avLst/>
          </a:prstGeom>
          <a:noFill/>
        </p:spPr>
        <p:txBody>
          <a:bodyPr wrap="square" rtlCol="0">
            <a:spAutoFit/>
          </a:bodyPr>
          <a:lstStyle/>
          <a:p>
            <a:r>
              <a:rPr lang="en-US" sz="1600" b="1" dirty="0">
                <a:solidFill>
                  <a:srgbClr val="002060"/>
                </a:solidFill>
              </a:rPr>
              <a:t>Source: CT DPH</a:t>
            </a:r>
          </a:p>
        </p:txBody>
      </p:sp>
      <p:pic>
        <p:nvPicPr>
          <p:cNvPr id="7" name="Picture 6"/>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4281453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TextBox 5"/>
          <p:cNvSpPr txBox="1"/>
          <p:nvPr/>
        </p:nvSpPr>
        <p:spPr>
          <a:xfrm>
            <a:off x="320270" y="6479010"/>
            <a:ext cx="4016599"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sp>
        <p:nvSpPr>
          <p:cNvPr id="3" name="Slide Number Placeholder 2"/>
          <p:cNvSpPr>
            <a:spLocks noGrp="1"/>
          </p:cNvSpPr>
          <p:nvPr>
            <p:ph type="sldNum" sz="quarter" idx="12"/>
          </p:nvPr>
        </p:nvSpPr>
        <p:spPr/>
        <p:txBody>
          <a:bodyPr/>
          <a:lstStyle/>
          <a:p>
            <a:fld id="{C498F3E6-B2A2-406B-BC31-11B5CF379E26}" type="slidenum">
              <a:rPr lang="en-US" smtClean="0"/>
              <a:t>35</a:t>
            </a:fld>
            <a:endParaRPr lang="en-US"/>
          </a:p>
        </p:txBody>
      </p:sp>
      <p:sp>
        <p:nvSpPr>
          <p:cNvPr id="10" name="Title 1"/>
          <p:cNvSpPr txBox="1">
            <a:spLocks/>
          </p:cNvSpPr>
          <p:nvPr/>
        </p:nvSpPr>
        <p:spPr>
          <a:xfrm>
            <a:off x="1149531" y="192116"/>
            <a:ext cx="9858103" cy="4951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mn-lt"/>
                <a:cs typeface="Arial" panose="020B0604020202020204" pitchFamily="34" charset="0"/>
              </a:rPr>
              <a:t>Number of Overdose Deaths by Year: Connecticut, 2012-2019</a:t>
            </a:r>
          </a:p>
        </p:txBody>
      </p:sp>
      <p:graphicFrame>
        <p:nvGraphicFramePr>
          <p:cNvPr id="8" name="Chart 7">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542557268"/>
              </p:ext>
            </p:extLst>
          </p:nvPr>
        </p:nvGraphicFramePr>
        <p:xfrm>
          <a:off x="522515" y="818606"/>
          <a:ext cx="10903132" cy="55643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86706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414" y="137941"/>
            <a:ext cx="9715499" cy="678982"/>
          </a:xfrm>
        </p:spPr>
        <p:txBody>
          <a:bodyPr>
            <a:noAutofit/>
          </a:bodyPr>
          <a:lstStyle/>
          <a:p>
            <a:pPr algn="ctr"/>
            <a:r>
              <a:rPr lang="en-US" sz="3000" dirty="0">
                <a:solidFill>
                  <a:srgbClr val="002060"/>
                </a:solidFill>
                <a:latin typeface="+mn-lt"/>
              </a:rPr>
              <a:t>Opioid Overdose Mortality Rate by Age Group: </a:t>
            </a:r>
            <a:br>
              <a:rPr lang="en-US" sz="3000" dirty="0">
                <a:solidFill>
                  <a:srgbClr val="002060"/>
                </a:solidFill>
                <a:latin typeface="+mn-lt"/>
              </a:rPr>
            </a:br>
            <a:r>
              <a:rPr lang="en-US" sz="3000" dirty="0">
                <a:solidFill>
                  <a:srgbClr val="002060"/>
                </a:solidFill>
                <a:latin typeface="+mn-lt"/>
              </a:rPr>
              <a:t>Connecticut, 2012-2019</a:t>
            </a:r>
          </a:p>
        </p:txBody>
      </p:sp>
      <p:sp>
        <p:nvSpPr>
          <p:cNvPr id="24" name="TextBox 23"/>
          <p:cNvSpPr txBox="1"/>
          <p:nvPr/>
        </p:nvSpPr>
        <p:spPr>
          <a:xfrm>
            <a:off x="335940" y="6337300"/>
            <a:ext cx="4564305"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25" name="Picture 24"/>
          <p:cNvPicPr>
            <a:picLocks noChangeAspect="1"/>
          </p:cNvPicPr>
          <p:nvPr/>
        </p:nvPicPr>
        <p:blipFill>
          <a:blip r:embed="rId3"/>
          <a:stretch>
            <a:fillRect/>
          </a:stretch>
        </p:blipFill>
        <p:spPr>
          <a:xfrm>
            <a:off x="11091308" y="137941"/>
            <a:ext cx="929995" cy="495105"/>
          </a:xfrm>
          <a:prstGeom prst="rect">
            <a:avLst/>
          </a:prstGeom>
        </p:spPr>
      </p:pic>
      <p:sp>
        <p:nvSpPr>
          <p:cNvPr id="4" name="Slide Number Placeholder 3"/>
          <p:cNvSpPr>
            <a:spLocks noGrp="1"/>
          </p:cNvSpPr>
          <p:nvPr>
            <p:ph type="sldNum" sz="quarter" idx="12"/>
          </p:nvPr>
        </p:nvSpPr>
        <p:spPr/>
        <p:txBody>
          <a:bodyPr/>
          <a:lstStyle/>
          <a:p>
            <a:fld id="{C498F3E6-B2A2-406B-BC31-11B5CF379E26}" type="slidenum">
              <a:rPr lang="en-US" smtClean="0"/>
              <a:t>36</a:t>
            </a:fld>
            <a:endParaRPr lang="en-US"/>
          </a:p>
        </p:txBody>
      </p:sp>
      <p:graphicFrame>
        <p:nvGraphicFramePr>
          <p:cNvPr id="21" name="Chart 20">
            <a:extLst>
              <a:ext uri="{FF2B5EF4-FFF2-40B4-BE49-F238E27FC236}">
                <a16:creationId xmlns:a16="http://schemas.microsoft.com/office/drawing/2014/main" id="{00000000-0008-0000-0500-000004000000}"/>
              </a:ext>
            </a:extLst>
          </p:cNvPr>
          <p:cNvGraphicFramePr>
            <a:graphicFrameLocks/>
          </p:cNvGraphicFramePr>
          <p:nvPr>
            <p:extLst>
              <p:ext uri="{D42A27DB-BD31-4B8C-83A1-F6EECF244321}">
                <p14:modId xmlns:p14="http://schemas.microsoft.com/office/powerpoint/2010/main" val="1930156743"/>
              </p:ext>
            </p:extLst>
          </p:nvPr>
        </p:nvGraphicFramePr>
        <p:xfrm>
          <a:off x="677020" y="816923"/>
          <a:ext cx="10791080" cy="55394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18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492" y="137941"/>
            <a:ext cx="10515600" cy="985838"/>
          </a:xfrm>
        </p:spPr>
        <p:txBody>
          <a:bodyPr>
            <a:normAutofit/>
          </a:bodyPr>
          <a:lstStyle/>
          <a:p>
            <a:pPr algn="ctr"/>
            <a:r>
              <a:rPr lang="en-US" sz="3000" dirty="0">
                <a:solidFill>
                  <a:srgbClr val="002060"/>
                </a:solidFill>
                <a:latin typeface="+mn-lt"/>
              </a:rPr>
              <a:t>Opioid-involved Overdose Death Rate (per 100,000) </a:t>
            </a:r>
            <a:br>
              <a:rPr lang="en-US" sz="3000" dirty="0">
                <a:solidFill>
                  <a:srgbClr val="002060"/>
                </a:solidFill>
                <a:latin typeface="+mn-lt"/>
              </a:rPr>
            </a:br>
            <a:r>
              <a:rPr lang="en-US" sz="3000" dirty="0">
                <a:solidFill>
                  <a:srgbClr val="002060"/>
                </a:solidFill>
                <a:latin typeface="+mn-lt"/>
              </a:rPr>
              <a:t>by 5 CT Community Type, 2012-2019</a:t>
            </a:r>
          </a:p>
        </p:txBody>
      </p:sp>
      <p:sp>
        <p:nvSpPr>
          <p:cNvPr id="4" name="TextBox 3"/>
          <p:cNvSpPr txBox="1"/>
          <p:nvPr/>
        </p:nvSpPr>
        <p:spPr>
          <a:xfrm>
            <a:off x="358531" y="6136700"/>
            <a:ext cx="8112369" cy="584775"/>
          </a:xfrm>
          <a:prstGeom prst="rect">
            <a:avLst/>
          </a:prstGeom>
          <a:noFill/>
        </p:spPr>
        <p:txBody>
          <a:bodyPr wrap="square" rtlCol="0">
            <a:spAutoFit/>
          </a:bodyPr>
          <a:lstStyle/>
          <a:p>
            <a:r>
              <a:rPr lang="en-US" sz="1600" dirty="0">
                <a:solidFill>
                  <a:srgbClr val="002060"/>
                </a:solidFill>
              </a:rPr>
              <a:t>Note: Death rate by town of residence</a:t>
            </a:r>
          </a:p>
          <a:p>
            <a:r>
              <a:rPr lang="en-US" sz="1600" b="1" dirty="0">
                <a:solidFill>
                  <a:srgbClr val="002060"/>
                </a:solidFill>
              </a:rPr>
              <a:t>Source: Office of the Chief Medical Examiner</a:t>
            </a: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Slide Number Placeholder 5"/>
          <p:cNvSpPr>
            <a:spLocks noGrp="1"/>
          </p:cNvSpPr>
          <p:nvPr>
            <p:ph type="sldNum" sz="quarter" idx="12"/>
          </p:nvPr>
        </p:nvSpPr>
        <p:spPr/>
        <p:txBody>
          <a:bodyPr/>
          <a:lstStyle/>
          <a:p>
            <a:fld id="{C498F3E6-B2A2-406B-BC31-11B5CF379E26}" type="slidenum">
              <a:rPr lang="en-US" smtClean="0"/>
              <a:t>37</a:t>
            </a:fld>
            <a:endParaRPr lang="en-US"/>
          </a:p>
        </p:txBody>
      </p:sp>
      <p:graphicFrame>
        <p:nvGraphicFramePr>
          <p:cNvPr id="7" name="Chart 6">
            <a:extLst>
              <a:ext uri="{FF2B5EF4-FFF2-40B4-BE49-F238E27FC236}">
                <a16:creationId xmlns:a16="http://schemas.microsoft.com/office/drawing/2014/main" id="{00000000-0008-0000-0B00-000003000000}"/>
              </a:ext>
            </a:extLst>
          </p:cNvPr>
          <p:cNvGraphicFramePr>
            <a:graphicFrameLocks/>
          </p:cNvGraphicFramePr>
          <p:nvPr>
            <p:extLst>
              <p:ext uri="{D42A27DB-BD31-4B8C-83A1-F6EECF244321}">
                <p14:modId xmlns:p14="http://schemas.microsoft.com/office/powerpoint/2010/main" val="4223083969"/>
              </p:ext>
            </p:extLst>
          </p:nvPr>
        </p:nvGraphicFramePr>
        <p:xfrm>
          <a:off x="774700" y="990600"/>
          <a:ext cx="10718800" cy="54991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613574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178135"/>
            <a:ext cx="10407650" cy="760474"/>
          </a:xfrm>
        </p:spPr>
        <p:txBody>
          <a:bodyPr>
            <a:noAutofit/>
          </a:bodyPr>
          <a:lstStyle/>
          <a:p>
            <a:pPr algn="ctr"/>
            <a:r>
              <a:rPr lang="en-US" sz="3000" dirty="0">
                <a:solidFill>
                  <a:srgbClr val="002060"/>
                </a:solidFill>
                <a:latin typeface="+mn-lt"/>
              </a:rPr>
              <a:t>Opioid Overdose Mortality Rate per 100,000 by Race/Ethnicity: </a:t>
            </a:r>
            <a:br>
              <a:rPr lang="en-US" sz="3000" dirty="0">
                <a:solidFill>
                  <a:srgbClr val="002060"/>
                </a:solidFill>
                <a:latin typeface="+mn-lt"/>
              </a:rPr>
            </a:br>
            <a:r>
              <a:rPr lang="en-US" sz="3000" dirty="0">
                <a:solidFill>
                  <a:srgbClr val="002060"/>
                </a:solidFill>
                <a:latin typeface="+mn-lt"/>
              </a:rPr>
              <a:t>Connecticut, 2012-2019</a:t>
            </a:r>
          </a:p>
        </p:txBody>
      </p:sp>
      <p:sp>
        <p:nvSpPr>
          <p:cNvPr id="10" name="TextBox 9"/>
          <p:cNvSpPr txBox="1"/>
          <p:nvPr/>
        </p:nvSpPr>
        <p:spPr>
          <a:xfrm>
            <a:off x="546100" y="6356350"/>
            <a:ext cx="4711700"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11" name="Picture 10"/>
          <p:cNvPicPr>
            <a:picLocks noChangeAspect="1"/>
          </p:cNvPicPr>
          <p:nvPr/>
        </p:nvPicPr>
        <p:blipFill>
          <a:blip r:embed="rId3"/>
          <a:stretch>
            <a:fillRect/>
          </a:stretch>
        </p:blipFill>
        <p:spPr>
          <a:xfrm>
            <a:off x="11091308" y="63267"/>
            <a:ext cx="929995" cy="495105"/>
          </a:xfrm>
          <a:prstGeom prst="rect">
            <a:avLst/>
          </a:prstGeom>
        </p:spPr>
      </p:pic>
      <p:sp>
        <p:nvSpPr>
          <p:cNvPr id="3" name="Slide Number Placeholder 2"/>
          <p:cNvSpPr>
            <a:spLocks noGrp="1"/>
          </p:cNvSpPr>
          <p:nvPr>
            <p:ph type="sldNum" sz="quarter" idx="12"/>
          </p:nvPr>
        </p:nvSpPr>
        <p:spPr/>
        <p:txBody>
          <a:bodyPr/>
          <a:lstStyle/>
          <a:p>
            <a:fld id="{C498F3E6-B2A2-406B-BC31-11B5CF379E26}" type="slidenum">
              <a:rPr lang="en-US" smtClean="0"/>
              <a:t>38</a:t>
            </a:fld>
            <a:endParaRPr lang="en-US"/>
          </a:p>
        </p:txBody>
      </p:sp>
      <p:graphicFrame>
        <p:nvGraphicFramePr>
          <p:cNvPr id="12" name="Chart 1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1691214430"/>
              </p:ext>
            </p:extLst>
          </p:nvPr>
        </p:nvGraphicFramePr>
        <p:xfrm>
          <a:off x="901700" y="842030"/>
          <a:ext cx="10316608" cy="56476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28976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316" y="137941"/>
            <a:ext cx="10515600" cy="985838"/>
          </a:xfrm>
        </p:spPr>
        <p:txBody>
          <a:bodyPr>
            <a:normAutofit/>
          </a:bodyPr>
          <a:lstStyle/>
          <a:p>
            <a:pPr algn="ctr"/>
            <a:r>
              <a:rPr lang="en-US" sz="3000" dirty="0">
                <a:solidFill>
                  <a:srgbClr val="002060"/>
                </a:solidFill>
                <a:latin typeface="+mn-lt"/>
              </a:rPr>
              <a:t>Heroin and Fentanyl-involved Overdose Death Rates (per 100,000) </a:t>
            </a:r>
            <a:br>
              <a:rPr lang="en-US" sz="3000" dirty="0">
                <a:solidFill>
                  <a:srgbClr val="002060"/>
                </a:solidFill>
                <a:latin typeface="+mn-lt"/>
              </a:rPr>
            </a:br>
            <a:r>
              <a:rPr lang="en-US" sz="3000" dirty="0">
                <a:solidFill>
                  <a:srgbClr val="002060"/>
                </a:solidFill>
                <a:latin typeface="+mn-lt"/>
              </a:rPr>
              <a:t>by 5 CT Community Type, 2012-2019</a:t>
            </a:r>
          </a:p>
        </p:txBody>
      </p:sp>
      <p:sp>
        <p:nvSpPr>
          <p:cNvPr id="4" name="TextBox 3"/>
          <p:cNvSpPr txBox="1"/>
          <p:nvPr/>
        </p:nvSpPr>
        <p:spPr>
          <a:xfrm>
            <a:off x="399316" y="6287154"/>
            <a:ext cx="4933950"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pic>
        <p:nvPicPr>
          <p:cNvPr id="5" name="Picture 4"/>
          <p:cNvPicPr>
            <a:picLocks noChangeAspect="1"/>
          </p:cNvPicPr>
          <p:nvPr/>
        </p:nvPicPr>
        <p:blipFill>
          <a:blip r:embed="rId3"/>
          <a:stretch>
            <a:fillRect/>
          </a:stretch>
        </p:blipFill>
        <p:spPr>
          <a:xfrm>
            <a:off x="11091308" y="137941"/>
            <a:ext cx="929995" cy="495105"/>
          </a:xfrm>
          <a:prstGeom prst="rect">
            <a:avLst/>
          </a:prstGeom>
        </p:spPr>
      </p:pic>
      <p:sp>
        <p:nvSpPr>
          <p:cNvPr id="6" name="Slide Number Placeholder 5"/>
          <p:cNvSpPr>
            <a:spLocks noGrp="1"/>
          </p:cNvSpPr>
          <p:nvPr>
            <p:ph type="sldNum" sz="quarter" idx="12"/>
          </p:nvPr>
        </p:nvSpPr>
        <p:spPr/>
        <p:txBody>
          <a:bodyPr/>
          <a:lstStyle/>
          <a:p>
            <a:fld id="{C498F3E6-B2A2-406B-BC31-11B5CF379E26}" type="slidenum">
              <a:rPr lang="en-US" smtClean="0"/>
              <a:t>39</a:t>
            </a:fld>
            <a:endParaRPr lang="en-US"/>
          </a:p>
        </p:txBody>
      </p:sp>
      <p:graphicFrame>
        <p:nvGraphicFramePr>
          <p:cNvPr id="8" name="Chart 7">
            <a:extLst>
              <a:ext uri="{FF2B5EF4-FFF2-40B4-BE49-F238E27FC236}">
                <a16:creationId xmlns:a16="http://schemas.microsoft.com/office/drawing/2014/main" id="{95FBCB0E-FD6D-4DB4-8564-7097C4F13205}"/>
              </a:ext>
            </a:extLst>
          </p:cNvPr>
          <p:cNvGraphicFramePr>
            <a:graphicFrameLocks/>
          </p:cNvGraphicFramePr>
          <p:nvPr>
            <p:extLst>
              <p:ext uri="{D42A27DB-BD31-4B8C-83A1-F6EECF244321}">
                <p14:modId xmlns:p14="http://schemas.microsoft.com/office/powerpoint/2010/main" val="2057372076"/>
              </p:ext>
            </p:extLst>
          </p:nvPr>
        </p:nvGraphicFramePr>
        <p:xfrm>
          <a:off x="399316" y="1123779"/>
          <a:ext cx="5888468" cy="51535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a:extLst>
              <a:ext uri="{FF2B5EF4-FFF2-40B4-BE49-F238E27FC236}">
                <a16:creationId xmlns:a16="http://schemas.microsoft.com/office/drawing/2014/main" id="{A1E41051-6F22-4EF4-BB2A-D98EDB6823F7}"/>
              </a:ext>
            </a:extLst>
          </p:cNvPr>
          <p:cNvGraphicFramePr>
            <a:graphicFrameLocks/>
          </p:cNvGraphicFramePr>
          <p:nvPr>
            <p:extLst>
              <p:ext uri="{D42A27DB-BD31-4B8C-83A1-F6EECF244321}">
                <p14:modId xmlns:p14="http://schemas.microsoft.com/office/powerpoint/2010/main" val="252621740"/>
              </p:ext>
            </p:extLst>
          </p:nvPr>
        </p:nvGraphicFramePr>
        <p:xfrm>
          <a:off x="6210299" y="1123780"/>
          <a:ext cx="5811003" cy="5153522"/>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p:cNvSpPr/>
          <p:nvPr/>
        </p:nvSpPr>
        <p:spPr>
          <a:xfrm>
            <a:off x="4829935" y="6277302"/>
            <a:ext cx="3370090" cy="338554"/>
          </a:xfrm>
          <a:prstGeom prst="rect">
            <a:avLst/>
          </a:prstGeom>
        </p:spPr>
        <p:txBody>
          <a:bodyPr wrap="none">
            <a:spAutoFit/>
          </a:bodyPr>
          <a:lstStyle/>
          <a:p>
            <a:r>
              <a:rPr lang="en-US" sz="1600" dirty="0">
                <a:solidFill>
                  <a:srgbClr val="002060"/>
                </a:solidFill>
              </a:rPr>
              <a:t>Note: Death rate by town of residence</a:t>
            </a:r>
          </a:p>
        </p:txBody>
      </p:sp>
    </p:spTree>
    <p:extLst>
      <p:ext uri="{BB962C8B-B14F-4D97-AF65-F5344CB8AC3E}">
        <p14:creationId xmlns:p14="http://schemas.microsoft.com/office/powerpoint/2010/main" val="259781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881" y="137941"/>
            <a:ext cx="9404723" cy="874206"/>
          </a:xfrm>
        </p:spPr>
        <p:txBody>
          <a:bodyPr>
            <a:noAutofit/>
          </a:bodyPr>
          <a:lstStyle/>
          <a:p>
            <a:pPr lvl="0" algn="ctr" defTabSz="914400">
              <a:spcBef>
                <a:spcPts val="0"/>
              </a:spcBef>
              <a:defRPr/>
            </a:pPr>
            <a:r>
              <a:rPr lang="en-US" sz="3000" dirty="0">
                <a:solidFill>
                  <a:srgbClr val="002060"/>
                </a:solidFill>
                <a:latin typeface="+mn-lt"/>
                <a:ea typeface="+mn-ea"/>
                <a:cs typeface="Arial" panose="020B0604020202020204" pitchFamily="34" charset="0"/>
              </a:rPr>
              <a:t>Percent of Persons Reporting Use by Substance, Ages 12 and Older:  CT vs. US, 2017-2018</a:t>
            </a:r>
            <a:endParaRPr lang="en-US" sz="3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99710205"/>
              </p:ext>
            </p:extLst>
          </p:nvPr>
        </p:nvGraphicFramePr>
        <p:xfrm>
          <a:off x="185144" y="1047631"/>
          <a:ext cx="11689698" cy="5361359"/>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185144" y="6476295"/>
            <a:ext cx="1818768" cy="307777"/>
          </a:xfrm>
          <a:prstGeom prst="rect">
            <a:avLst/>
          </a:prstGeom>
        </p:spPr>
        <p:txBody>
          <a:bodyPr wrap="none">
            <a:spAutoFit/>
          </a:bodyPr>
          <a:lstStyle/>
          <a:p>
            <a:r>
              <a:rPr lang="en-US" sz="1400" b="1" dirty="0">
                <a:solidFill>
                  <a:srgbClr val="002060"/>
                </a:solidFill>
              </a:rPr>
              <a:t>Source: NSDUH, 2018 </a:t>
            </a:r>
          </a:p>
        </p:txBody>
      </p:sp>
      <p:sp>
        <p:nvSpPr>
          <p:cNvPr id="3" name="Slide Number Placeholder 2"/>
          <p:cNvSpPr>
            <a:spLocks noGrp="1"/>
          </p:cNvSpPr>
          <p:nvPr>
            <p:ph type="sldNum" sz="quarter" idx="12"/>
          </p:nvPr>
        </p:nvSpPr>
        <p:spPr/>
        <p:txBody>
          <a:bodyPr/>
          <a:lstStyle/>
          <a:p>
            <a:fld id="{C498F3E6-B2A2-406B-BC31-11B5CF379E26}" type="slidenum">
              <a:rPr lang="en-US" smtClean="0"/>
              <a:t>4</a:t>
            </a:fld>
            <a:endParaRPr lang="en-US"/>
          </a:p>
        </p:txBody>
      </p:sp>
      <p:pic>
        <p:nvPicPr>
          <p:cNvPr id="9" name="Picture 8">
            <a:extLst>
              <a:ext uri="{FF2B5EF4-FFF2-40B4-BE49-F238E27FC236}">
                <a16:creationId xmlns:a16="http://schemas.microsoft.com/office/drawing/2014/main" id="{F1092E30-D008-4DB4-AB9B-F7CA48816FBF}"/>
              </a:ext>
            </a:extLst>
          </p:cNvPr>
          <p:cNvPicPr>
            <a:picLocks noChangeAspect="1"/>
          </p:cNvPicPr>
          <p:nvPr/>
        </p:nvPicPr>
        <p:blipFill>
          <a:blip r:embed="rId4"/>
          <a:stretch>
            <a:fillRect/>
          </a:stretch>
        </p:blipFill>
        <p:spPr>
          <a:xfrm>
            <a:off x="11091308" y="137941"/>
            <a:ext cx="929995" cy="495105"/>
          </a:xfrm>
          <a:prstGeom prst="rect">
            <a:avLst/>
          </a:prstGeom>
        </p:spPr>
      </p:pic>
      <p:sp>
        <p:nvSpPr>
          <p:cNvPr id="7" name="Rectangle 6">
            <a:extLst>
              <a:ext uri="{FF2B5EF4-FFF2-40B4-BE49-F238E27FC236}">
                <a16:creationId xmlns:a16="http://schemas.microsoft.com/office/drawing/2014/main" id="{6E9359D7-E922-4DAE-B73E-7CC1788F2A52}"/>
              </a:ext>
            </a:extLst>
          </p:cNvPr>
          <p:cNvSpPr/>
          <p:nvPr/>
        </p:nvSpPr>
        <p:spPr>
          <a:xfrm>
            <a:off x="2290670" y="6444476"/>
            <a:ext cx="8286820" cy="276999"/>
          </a:xfrm>
          <a:prstGeom prst="rect">
            <a:avLst/>
          </a:prstGeom>
        </p:spPr>
        <p:txBody>
          <a:bodyPr wrap="none">
            <a:spAutoFit/>
          </a:bodyPr>
          <a:lstStyle/>
          <a:p>
            <a:r>
              <a:rPr lang="en-US" sz="1200" dirty="0">
                <a:solidFill>
                  <a:srgbClr val="002060"/>
                </a:solidFill>
              </a:rPr>
              <a:t>Note: Tobacco products include cigarettes, smokeless tobacco (i.e., snuff, dip, chewing tobacco, or snus), cigars, or pipe tobacco</a:t>
            </a:r>
          </a:p>
        </p:txBody>
      </p:sp>
    </p:spTree>
    <p:extLst>
      <p:ext uri="{BB962C8B-B14F-4D97-AF65-F5344CB8AC3E}">
        <p14:creationId xmlns:p14="http://schemas.microsoft.com/office/powerpoint/2010/main" val="37717926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129002"/>
            <a:ext cx="10515600" cy="595559"/>
          </a:xfrm>
        </p:spPr>
        <p:txBody>
          <a:bodyPr>
            <a:normAutofit/>
          </a:bodyPr>
          <a:lstStyle/>
          <a:p>
            <a:pPr algn="ctr"/>
            <a:r>
              <a:rPr lang="en-US" sz="3000" dirty="0">
                <a:solidFill>
                  <a:srgbClr val="002060"/>
                </a:solidFill>
              </a:rPr>
              <a:t>Fentanyl and Heroin: Risk and Impact</a:t>
            </a:r>
          </a:p>
        </p:txBody>
      </p:sp>
      <p:sp>
        <p:nvSpPr>
          <p:cNvPr id="5" name="Text Placeholder 4"/>
          <p:cNvSpPr>
            <a:spLocks noGrp="1"/>
          </p:cNvSpPr>
          <p:nvPr>
            <p:ph type="body" idx="1"/>
          </p:nvPr>
        </p:nvSpPr>
        <p:spPr>
          <a:xfrm>
            <a:off x="839787" y="724561"/>
            <a:ext cx="5157787" cy="471194"/>
          </a:xfrm>
        </p:spPr>
        <p:txBody>
          <a:bodyPr>
            <a:normAutofit/>
          </a:bodyPr>
          <a:lstStyle/>
          <a:p>
            <a:pPr algn="ctr"/>
            <a:r>
              <a:rPr lang="en-US" sz="2600" dirty="0">
                <a:solidFill>
                  <a:srgbClr val="002060"/>
                </a:solidFill>
              </a:rPr>
              <a:t>At-risk Populations</a:t>
            </a:r>
          </a:p>
        </p:txBody>
      </p:sp>
      <p:sp>
        <p:nvSpPr>
          <p:cNvPr id="6" name="Content Placeholder 5"/>
          <p:cNvSpPr>
            <a:spLocks noGrp="1"/>
          </p:cNvSpPr>
          <p:nvPr>
            <p:ph sz="half" idx="2"/>
          </p:nvPr>
        </p:nvSpPr>
        <p:spPr>
          <a:xfrm>
            <a:off x="478303" y="1320121"/>
            <a:ext cx="5519272" cy="5151018"/>
          </a:xfrm>
        </p:spPr>
        <p:txBody>
          <a:bodyPr>
            <a:noAutofit/>
          </a:bodyPr>
          <a:lstStyle/>
          <a:p>
            <a:pPr lvl="0"/>
            <a:r>
              <a:rPr lang="en-US" sz="2200" dirty="0">
                <a:solidFill>
                  <a:srgbClr val="002060"/>
                </a:solidFill>
              </a:rPr>
              <a:t>Individuals who are using heroin or illicitly obtained prescription pills;</a:t>
            </a:r>
          </a:p>
          <a:p>
            <a:pPr lvl="0"/>
            <a:r>
              <a:rPr lang="en-US" sz="2200" dirty="0">
                <a:solidFill>
                  <a:srgbClr val="002060"/>
                </a:solidFill>
              </a:rPr>
              <a:t>Fentanyl overdose outbreaks have been linked to fentanyl-contaminated cocaine.</a:t>
            </a:r>
          </a:p>
          <a:p>
            <a:pPr lvl="0"/>
            <a:r>
              <a:rPr lang="en-US" sz="2200" dirty="0">
                <a:solidFill>
                  <a:srgbClr val="002060"/>
                </a:solidFill>
              </a:rPr>
              <a:t>People who are addicted to other substances are at risk of becoming addicted to heroin;</a:t>
            </a:r>
          </a:p>
          <a:p>
            <a:r>
              <a:rPr lang="en-US" sz="2200" dirty="0">
                <a:solidFill>
                  <a:srgbClr val="002060"/>
                </a:solidFill>
              </a:rPr>
              <a:t>Non-Hispanic whites; </a:t>
            </a:r>
          </a:p>
          <a:p>
            <a:r>
              <a:rPr lang="en-US" sz="2200" dirty="0">
                <a:solidFill>
                  <a:srgbClr val="002060"/>
                </a:solidFill>
              </a:rPr>
              <a:t>Males; </a:t>
            </a:r>
          </a:p>
          <a:p>
            <a:r>
              <a:rPr lang="en-US" sz="2200" dirty="0">
                <a:solidFill>
                  <a:srgbClr val="002060"/>
                </a:solidFill>
              </a:rPr>
              <a:t>18 to 25 year olds; </a:t>
            </a:r>
          </a:p>
          <a:p>
            <a:r>
              <a:rPr lang="en-US" sz="2200" dirty="0">
                <a:solidFill>
                  <a:srgbClr val="002060"/>
                </a:solidFill>
              </a:rPr>
              <a:t>People without insurance or who are          on Medicaid;</a:t>
            </a:r>
          </a:p>
          <a:p>
            <a:r>
              <a:rPr lang="en-US" sz="2200" dirty="0">
                <a:solidFill>
                  <a:srgbClr val="002060"/>
                </a:solidFill>
              </a:rPr>
              <a:t>People living in large metropolitan areas.</a:t>
            </a:r>
          </a:p>
        </p:txBody>
      </p:sp>
      <p:sp>
        <p:nvSpPr>
          <p:cNvPr id="7" name="Text Placeholder 6"/>
          <p:cNvSpPr>
            <a:spLocks noGrp="1"/>
          </p:cNvSpPr>
          <p:nvPr>
            <p:ph type="body" sz="quarter" idx="3"/>
          </p:nvPr>
        </p:nvSpPr>
        <p:spPr>
          <a:xfrm>
            <a:off x="6170612" y="724561"/>
            <a:ext cx="5183188" cy="471194"/>
          </a:xfrm>
        </p:spPr>
        <p:txBody>
          <a:bodyPr>
            <a:normAutofit/>
          </a:bodyPr>
          <a:lstStyle/>
          <a:p>
            <a:pPr algn="ctr"/>
            <a:r>
              <a:rPr lang="en-US" sz="2600" dirty="0">
                <a:solidFill>
                  <a:srgbClr val="002060"/>
                </a:solidFill>
              </a:rPr>
              <a:t>Effects and Impacts</a:t>
            </a:r>
          </a:p>
        </p:txBody>
      </p:sp>
      <p:sp>
        <p:nvSpPr>
          <p:cNvPr id="8" name="Content Placeholder 7"/>
          <p:cNvSpPr>
            <a:spLocks noGrp="1"/>
          </p:cNvSpPr>
          <p:nvPr>
            <p:ph sz="quarter" idx="4"/>
          </p:nvPr>
        </p:nvSpPr>
        <p:spPr>
          <a:xfrm>
            <a:off x="6438899" y="1287270"/>
            <a:ext cx="5181601" cy="5183868"/>
          </a:xfrm>
        </p:spPr>
        <p:txBody>
          <a:bodyPr>
            <a:normAutofit fontScale="92500" lnSpcReduction="20000"/>
          </a:bodyPr>
          <a:lstStyle/>
          <a:p>
            <a:r>
              <a:rPr lang="en-US" sz="2400" dirty="0">
                <a:solidFill>
                  <a:srgbClr val="002060"/>
                </a:solidFill>
              </a:rPr>
              <a:t>Increased risk for unemployment, disruptions in family environments, and homelessness</a:t>
            </a:r>
            <a:r>
              <a:rPr lang="en-US" sz="2400" i="1" dirty="0">
                <a:solidFill>
                  <a:srgbClr val="002060"/>
                </a:solidFill>
              </a:rPr>
              <a:t>;</a:t>
            </a:r>
            <a:r>
              <a:rPr lang="en-US" sz="2400" dirty="0">
                <a:solidFill>
                  <a:srgbClr val="002060"/>
                </a:solidFill>
              </a:rPr>
              <a:t> </a:t>
            </a:r>
          </a:p>
          <a:p>
            <a:r>
              <a:rPr lang="en-US" sz="2400" dirty="0">
                <a:solidFill>
                  <a:srgbClr val="002060"/>
                </a:solidFill>
              </a:rPr>
              <a:t>Increased risk for property and violent crime, gang violence, arrest and incarceration;</a:t>
            </a:r>
          </a:p>
          <a:p>
            <a:r>
              <a:rPr lang="en-US" sz="2400" dirty="0">
                <a:solidFill>
                  <a:srgbClr val="002060"/>
                </a:solidFill>
              </a:rPr>
              <a:t>Hepatitis B virus, Hepatitis C virus, and HIV/AIDS (injection users);</a:t>
            </a:r>
          </a:p>
          <a:p>
            <a:r>
              <a:rPr lang="en-US" sz="2400" dirty="0">
                <a:solidFill>
                  <a:srgbClr val="002060"/>
                </a:solidFill>
              </a:rPr>
              <a:t>Scarred and/or collapsed veins;</a:t>
            </a:r>
          </a:p>
          <a:p>
            <a:r>
              <a:rPr lang="en-US" sz="2400" dirty="0">
                <a:solidFill>
                  <a:srgbClr val="002060"/>
                </a:solidFill>
              </a:rPr>
              <a:t>Bacterial infections of the blood vessels and heart valves;</a:t>
            </a:r>
          </a:p>
          <a:p>
            <a:r>
              <a:rPr lang="en-US" sz="2400" dirty="0">
                <a:solidFill>
                  <a:srgbClr val="002060"/>
                </a:solidFill>
              </a:rPr>
              <a:t>Abscesses and other soft-tissue infections;</a:t>
            </a:r>
          </a:p>
          <a:p>
            <a:r>
              <a:rPr lang="en-US" sz="2400" dirty="0">
                <a:solidFill>
                  <a:srgbClr val="002060"/>
                </a:solidFill>
              </a:rPr>
              <a:t>Liver or kidney disease. </a:t>
            </a:r>
          </a:p>
          <a:p>
            <a:r>
              <a:rPr lang="en-US" sz="2400" dirty="0">
                <a:solidFill>
                  <a:srgbClr val="002060"/>
                </a:solidFill>
              </a:rPr>
              <a:t>Lung complications, including various types of pneumonia and tuberculosis;</a:t>
            </a:r>
          </a:p>
          <a:p>
            <a:r>
              <a:rPr lang="en-US" sz="2400" dirty="0">
                <a:solidFill>
                  <a:srgbClr val="002060"/>
                </a:solidFill>
              </a:rPr>
              <a:t>Fatal overdose.                 </a:t>
            </a:r>
            <a:endParaRPr lang="en-US" sz="2400" dirty="0"/>
          </a:p>
          <a:p>
            <a:pPr marL="0" indent="0">
              <a:buNone/>
            </a:pPr>
            <a:endParaRPr lang="en-US" sz="20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9" name="Picture 8"/>
          <p:cNvPicPr>
            <a:picLocks noChangeAspect="1"/>
          </p:cNvPicPr>
          <p:nvPr/>
        </p:nvPicPr>
        <p:blipFill>
          <a:blip r:embed="rId3"/>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200695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34" y="85530"/>
            <a:ext cx="10253108" cy="757693"/>
          </a:xfrm>
        </p:spPr>
        <p:txBody>
          <a:bodyPr>
            <a:normAutofit/>
          </a:bodyPr>
          <a:lstStyle/>
          <a:p>
            <a:r>
              <a:rPr lang="en-US" sz="3000" dirty="0">
                <a:solidFill>
                  <a:srgbClr val="002060"/>
                </a:solidFill>
                <a:latin typeface="+mn-lt"/>
              </a:rPr>
              <a:t>Multiple Drugs Involved in Opioid Overdose Deaths: CT, 2019</a:t>
            </a:r>
          </a:p>
        </p:txBody>
      </p:sp>
      <p:sp>
        <p:nvSpPr>
          <p:cNvPr id="3" name="Slide Number Placeholder 2"/>
          <p:cNvSpPr>
            <a:spLocks noGrp="1"/>
          </p:cNvSpPr>
          <p:nvPr>
            <p:ph type="sldNum" sz="quarter" idx="12"/>
          </p:nvPr>
        </p:nvSpPr>
        <p:spPr/>
        <p:txBody>
          <a:bodyPr/>
          <a:lstStyle/>
          <a:p>
            <a:fld id="{C498F3E6-B2A2-406B-BC31-11B5CF379E26}" type="slidenum">
              <a:rPr lang="en-US" smtClean="0"/>
              <a:t>41</a:t>
            </a:fld>
            <a:endParaRPr lang="en-US" dirty="0"/>
          </a:p>
        </p:txBody>
      </p:sp>
      <p:sp>
        <p:nvSpPr>
          <p:cNvPr id="7" name="TextBox 6"/>
          <p:cNvSpPr txBox="1"/>
          <p:nvPr/>
        </p:nvSpPr>
        <p:spPr>
          <a:xfrm>
            <a:off x="341732" y="6125517"/>
            <a:ext cx="10749576" cy="461665"/>
          </a:xfrm>
          <a:prstGeom prst="rect">
            <a:avLst/>
          </a:prstGeom>
          <a:noFill/>
        </p:spPr>
        <p:txBody>
          <a:bodyPr wrap="square" rtlCol="0">
            <a:spAutoFit/>
          </a:bodyPr>
          <a:lstStyle/>
          <a:p>
            <a:r>
              <a:rPr lang="en-US" sz="1200" dirty="0">
                <a:solidFill>
                  <a:srgbClr val="002060"/>
                </a:solidFill>
                <a:cs typeface="Arial" panose="020B0604020202020204" pitchFamily="34" charset="0"/>
              </a:rPr>
              <a:t>*Prescription opioids include oxycodone, oxymorphone, hydrocodone, hydromorphone and tramadol. </a:t>
            </a:r>
          </a:p>
          <a:p>
            <a:r>
              <a:rPr lang="en-US" sz="1200" b="1" dirty="0">
                <a:solidFill>
                  <a:srgbClr val="002060"/>
                </a:solidFill>
                <a:cs typeface="Arial" panose="020B0604020202020204" pitchFamily="34" charset="0"/>
              </a:rPr>
              <a:t>Substances that are underlined indicate deaths that involved </a:t>
            </a:r>
            <a:r>
              <a:rPr lang="en-US" sz="1200" b="1" u="sng" dirty="0">
                <a:solidFill>
                  <a:srgbClr val="002060"/>
                </a:solidFill>
                <a:cs typeface="Arial" panose="020B0604020202020204" pitchFamily="34" charset="0"/>
              </a:rPr>
              <a:t>only</a:t>
            </a:r>
            <a:r>
              <a:rPr lang="en-US" sz="1200" b="1" dirty="0">
                <a:solidFill>
                  <a:srgbClr val="002060"/>
                </a:solidFill>
                <a:cs typeface="Arial" panose="020B0604020202020204" pitchFamily="34" charset="0"/>
              </a:rPr>
              <a:t> that substance </a:t>
            </a:r>
            <a:r>
              <a:rPr lang="en-US" sz="1200" dirty="0">
                <a:solidFill>
                  <a:srgbClr val="002060"/>
                </a:solidFill>
                <a:cs typeface="Arial" panose="020B0604020202020204" pitchFamily="34" charset="0"/>
              </a:rPr>
              <a:t>(e.g., fentanyl-involved deaths involving only fentanyl and no other substances listed).</a:t>
            </a:r>
            <a:endParaRPr lang="en-US" sz="1200" dirty="0"/>
          </a:p>
        </p:txBody>
      </p:sp>
      <p:sp>
        <p:nvSpPr>
          <p:cNvPr id="9" name="TextBox 8"/>
          <p:cNvSpPr txBox="1"/>
          <p:nvPr/>
        </p:nvSpPr>
        <p:spPr>
          <a:xfrm>
            <a:off x="47626" y="6538912"/>
            <a:ext cx="4164480"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graphicFrame>
        <p:nvGraphicFramePr>
          <p:cNvPr id="10" name="Chart 9">
            <a:extLst>
              <a:ext uri="{FF2B5EF4-FFF2-40B4-BE49-F238E27FC236}">
                <a16:creationId xmlns:a16="http://schemas.microsoft.com/office/drawing/2014/main" id="{08F29673-DE0B-4C4D-82F2-0C43A722C627}"/>
              </a:ext>
            </a:extLst>
          </p:cNvPr>
          <p:cNvGraphicFramePr>
            <a:graphicFrameLocks/>
          </p:cNvGraphicFramePr>
          <p:nvPr>
            <p:extLst>
              <p:ext uri="{D42A27DB-BD31-4B8C-83A1-F6EECF244321}">
                <p14:modId xmlns:p14="http://schemas.microsoft.com/office/powerpoint/2010/main" val="2648166601"/>
              </p:ext>
            </p:extLst>
          </p:nvPr>
        </p:nvGraphicFramePr>
        <p:xfrm>
          <a:off x="643895" y="633046"/>
          <a:ext cx="10800166" cy="5482743"/>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a:extLst>
              <a:ext uri="{FF2B5EF4-FFF2-40B4-BE49-F238E27FC236}">
                <a16:creationId xmlns:a16="http://schemas.microsoft.com/office/drawing/2014/main" id="{8302EA4E-2C21-46FE-8F3A-2132D1602977}"/>
              </a:ext>
            </a:extLst>
          </p:cNvPr>
          <p:cNvPicPr>
            <a:picLocks noChangeAspect="1"/>
          </p:cNvPicPr>
          <p:nvPr/>
        </p:nvPicPr>
        <p:blipFill>
          <a:blip r:embed="rId3"/>
          <a:stretch>
            <a:fillRect/>
          </a:stretch>
        </p:blipFill>
        <p:spPr>
          <a:xfrm>
            <a:off x="11091308" y="137941"/>
            <a:ext cx="929995" cy="495105"/>
          </a:xfrm>
          <a:prstGeom prst="rect">
            <a:avLst/>
          </a:prstGeom>
        </p:spPr>
      </p:pic>
      <p:sp>
        <p:nvSpPr>
          <p:cNvPr id="12" name="TextBox 11">
            <a:extLst>
              <a:ext uri="{FF2B5EF4-FFF2-40B4-BE49-F238E27FC236}">
                <a16:creationId xmlns:a16="http://schemas.microsoft.com/office/drawing/2014/main" id="{BB9260AD-252C-4FEF-ACF3-BBD8F0F2687B}"/>
              </a:ext>
            </a:extLst>
          </p:cNvPr>
          <p:cNvSpPr txBox="1"/>
          <p:nvPr/>
        </p:nvSpPr>
        <p:spPr>
          <a:xfrm>
            <a:off x="1019355" y="1446796"/>
            <a:ext cx="3558655" cy="646331"/>
          </a:xfrm>
          <a:prstGeom prst="rect">
            <a:avLst/>
          </a:prstGeom>
          <a:noFill/>
        </p:spPr>
        <p:txBody>
          <a:bodyPr wrap="square" rtlCol="0">
            <a:spAutoFit/>
          </a:bodyPr>
          <a:lstStyle/>
          <a:p>
            <a:pPr algn="ctr"/>
            <a:r>
              <a:rPr lang="en-US" dirty="0">
                <a:solidFill>
                  <a:srgbClr val="002060"/>
                </a:solidFill>
              </a:rPr>
              <a:t>Prescription Opioid-Involved Deaths </a:t>
            </a:r>
          </a:p>
          <a:p>
            <a:pPr algn="ctr"/>
            <a:r>
              <a:rPr lang="en-US" dirty="0">
                <a:solidFill>
                  <a:srgbClr val="002060"/>
                </a:solidFill>
              </a:rPr>
              <a:t>(n=133)</a:t>
            </a:r>
          </a:p>
        </p:txBody>
      </p:sp>
      <p:sp>
        <p:nvSpPr>
          <p:cNvPr id="13" name="TextBox 12">
            <a:extLst>
              <a:ext uri="{FF2B5EF4-FFF2-40B4-BE49-F238E27FC236}">
                <a16:creationId xmlns:a16="http://schemas.microsoft.com/office/drawing/2014/main" id="{137CE350-2196-4E8C-B2CB-325145722293}"/>
              </a:ext>
            </a:extLst>
          </p:cNvPr>
          <p:cNvSpPr txBox="1"/>
          <p:nvPr/>
        </p:nvSpPr>
        <p:spPr>
          <a:xfrm>
            <a:off x="1385258" y="2993214"/>
            <a:ext cx="2826848" cy="646331"/>
          </a:xfrm>
          <a:prstGeom prst="rect">
            <a:avLst/>
          </a:prstGeom>
          <a:noFill/>
        </p:spPr>
        <p:txBody>
          <a:bodyPr wrap="square" rtlCol="0">
            <a:spAutoFit/>
          </a:bodyPr>
          <a:lstStyle/>
          <a:p>
            <a:pPr algn="ctr"/>
            <a:r>
              <a:rPr lang="en-US" dirty="0">
                <a:solidFill>
                  <a:srgbClr val="002060"/>
                </a:solidFill>
              </a:rPr>
              <a:t>Heroin-Involved Deaths </a:t>
            </a:r>
          </a:p>
          <a:p>
            <a:pPr algn="ctr"/>
            <a:r>
              <a:rPr lang="en-US" dirty="0">
                <a:solidFill>
                  <a:srgbClr val="002060"/>
                </a:solidFill>
              </a:rPr>
              <a:t>(n=387)</a:t>
            </a:r>
          </a:p>
        </p:txBody>
      </p:sp>
    </p:spTree>
    <p:extLst>
      <p:ext uri="{BB962C8B-B14F-4D97-AF65-F5344CB8AC3E}">
        <p14:creationId xmlns:p14="http://schemas.microsoft.com/office/powerpoint/2010/main" val="15837117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257" y="80758"/>
            <a:ext cx="9805852" cy="1041679"/>
          </a:xfrm>
        </p:spPr>
        <p:txBody>
          <a:bodyPr>
            <a:noAutofit/>
          </a:bodyPr>
          <a:lstStyle/>
          <a:p>
            <a:pPr algn="ctr"/>
            <a:r>
              <a:rPr lang="en-US" sz="3200" dirty="0">
                <a:solidFill>
                  <a:srgbClr val="002060"/>
                </a:solidFill>
                <a:latin typeface="+mn-lt"/>
              </a:rPr>
              <a:t>Opioid Mortality Rate per 100,000 by Polysubstance Use: </a:t>
            </a:r>
            <a:br>
              <a:rPr lang="en-US" sz="3200" dirty="0">
                <a:solidFill>
                  <a:srgbClr val="002060"/>
                </a:solidFill>
                <a:latin typeface="+mn-lt"/>
              </a:rPr>
            </a:br>
            <a:r>
              <a:rPr lang="en-US" sz="3200" dirty="0">
                <a:solidFill>
                  <a:srgbClr val="002060"/>
                </a:solidFill>
                <a:latin typeface="+mn-lt"/>
              </a:rPr>
              <a:t>Connecticut, 2012-2019</a:t>
            </a:r>
          </a:p>
        </p:txBody>
      </p:sp>
      <p:pic>
        <p:nvPicPr>
          <p:cNvPr id="4" name="Picture 3"/>
          <p:cNvPicPr>
            <a:picLocks noChangeAspect="1"/>
          </p:cNvPicPr>
          <p:nvPr/>
        </p:nvPicPr>
        <p:blipFill>
          <a:blip r:embed="rId3"/>
          <a:stretch>
            <a:fillRect/>
          </a:stretch>
        </p:blipFill>
        <p:spPr>
          <a:xfrm>
            <a:off x="11091308" y="137941"/>
            <a:ext cx="929995" cy="495105"/>
          </a:xfrm>
          <a:prstGeom prst="rect">
            <a:avLst/>
          </a:prstGeom>
        </p:spPr>
      </p:pic>
      <p:sp>
        <p:nvSpPr>
          <p:cNvPr id="5" name="TextBox 4"/>
          <p:cNvSpPr txBox="1"/>
          <p:nvPr/>
        </p:nvSpPr>
        <p:spPr>
          <a:xfrm>
            <a:off x="190357" y="6396919"/>
            <a:ext cx="4576195" cy="338554"/>
          </a:xfrm>
          <a:prstGeom prst="rect">
            <a:avLst/>
          </a:prstGeom>
          <a:noFill/>
        </p:spPr>
        <p:txBody>
          <a:bodyPr wrap="square" rtlCol="0">
            <a:spAutoFit/>
          </a:bodyPr>
          <a:lstStyle/>
          <a:p>
            <a:r>
              <a:rPr lang="en-US" sz="1600" b="1" dirty="0">
                <a:solidFill>
                  <a:srgbClr val="002060"/>
                </a:solidFill>
              </a:rPr>
              <a:t>Source: Office of the Chief Medical Examiner</a:t>
            </a:r>
          </a:p>
        </p:txBody>
      </p:sp>
      <p:graphicFrame>
        <p:nvGraphicFramePr>
          <p:cNvPr id="7" name="Chart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867635429"/>
              </p:ext>
            </p:extLst>
          </p:nvPr>
        </p:nvGraphicFramePr>
        <p:xfrm>
          <a:off x="470263" y="1192696"/>
          <a:ext cx="10911840" cy="51339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065271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9217" y="5675769"/>
            <a:ext cx="10242091" cy="523220"/>
          </a:xfrm>
          <a:prstGeom prst="rect">
            <a:avLst/>
          </a:prstGeom>
          <a:noFill/>
        </p:spPr>
        <p:txBody>
          <a:bodyPr wrap="square" rtlCol="0">
            <a:spAutoFit/>
          </a:bodyPr>
          <a:lstStyle/>
          <a:p>
            <a:r>
              <a:rPr lang="en-US" sz="1400" b="1" dirty="0">
                <a:solidFill>
                  <a:srgbClr val="002060"/>
                </a:solidFill>
              </a:rPr>
              <a:t>Source: US DEA, Diversion Control Division, 2014-2018. </a:t>
            </a:r>
            <a:r>
              <a:rPr lang="en-US" sz="1400" dirty="0">
                <a:solidFill>
                  <a:srgbClr val="002060"/>
                </a:solidFill>
              </a:rPr>
              <a:t>Springfield, VA: US Drug Enforcement Administration. Retrieved from: </a:t>
            </a:r>
            <a:r>
              <a:rPr lang="en-US" sz="1400" dirty="0">
                <a:hlinkClick r:id="rId3"/>
              </a:rPr>
              <a:t>https://www.nflis.deadiversion.usdoj.gov/Resources/NFLISPublicResourceLibrary.aspx</a:t>
            </a:r>
            <a:endParaRPr lang="en-US" sz="1400" dirty="0">
              <a:solidFill>
                <a:srgbClr val="002060"/>
              </a:solidFill>
            </a:endParaRPr>
          </a:p>
        </p:txBody>
      </p:sp>
      <p:sp>
        <p:nvSpPr>
          <p:cNvPr id="4" name="TextBox 3"/>
          <p:cNvSpPr txBox="1"/>
          <p:nvPr/>
        </p:nvSpPr>
        <p:spPr>
          <a:xfrm>
            <a:off x="733426" y="6198989"/>
            <a:ext cx="10074122" cy="553998"/>
          </a:xfrm>
          <a:prstGeom prst="rect">
            <a:avLst/>
          </a:prstGeom>
          <a:noFill/>
        </p:spPr>
        <p:txBody>
          <a:bodyPr wrap="square" rtlCol="0">
            <a:spAutoFit/>
          </a:bodyPr>
          <a:lstStyle/>
          <a:p>
            <a:r>
              <a:rPr lang="en-US" sz="1000" b="1" dirty="0">
                <a:solidFill>
                  <a:srgbClr val="002060"/>
                </a:solidFill>
              </a:rPr>
              <a:t>*All fentanyl-related substances includes: </a:t>
            </a:r>
          </a:p>
          <a:p>
            <a:r>
              <a:rPr lang="en-US" sz="1000" dirty="0">
                <a:solidFill>
                  <a:srgbClr val="002060"/>
                </a:solidFill>
              </a:rPr>
              <a:t>fentanyl, 4-fluoroisobutyryl fentanyl, acetyl fentanyl, acryl fentanyl, </a:t>
            </a:r>
            <a:r>
              <a:rPr lang="en-US" sz="1000" dirty="0" err="1">
                <a:solidFill>
                  <a:srgbClr val="002060"/>
                </a:solidFill>
              </a:rPr>
              <a:t>carfentanil</a:t>
            </a:r>
            <a:r>
              <a:rPr lang="en-US" sz="1000" dirty="0">
                <a:solidFill>
                  <a:srgbClr val="002060"/>
                </a:solidFill>
              </a:rPr>
              <a:t>,  cyclopropyl fentanyl, </a:t>
            </a:r>
            <a:r>
              <a:rPr lang="en-US" sz="1000" dirty="0" err="1">
                <a:solidFill>
                  <a:srgbClr val="002060"/>
                </a:solidFill>
              </a:rPr>
              <a:t>furanyl</a:t>
            </a:r>
            <a:r>
              <a:rPr lang="en-US" sz="1000" dirty="0">
                <a:solidFill>
                  <a:srgbClr val="002060"/>
                </a:solidFill>
              </a:rPr>
              <a:t> fentanyl, U-47700, ANPP, butyryl fentanyl, </a:t>
            </a:r>
            <a:r>
              <a:rPr lang="en-US" sz="1000" dirty="0" err="1">
                <a:solidFill>
                  <a:srgbClr val="002060"/>
                </a:solidFill>
              </a:rPr>
              <a:t>fluoroisobutyryl</a:t>
            </a:r>
            <a:r>
              <a:rPr lang="en-US" sz="1000" dirty="0">
                <a:solidFill>
                  <a:srgbClr val="002060"/>
                </a:solidFill>
              </a:rPr>
              <a:t> fentanyl, </a:t>
            </a:r>
            <a:r>
              <a:rPr lang="en-US" sz="1000" dirty="0" err="1">
                <a:solidFill>
                  <a:srgbClr val="002060"/>
                </a:solidFill>
              </a:rPr>
              <a:t>methoxyacetyl</a:t>
            </a:r>
            <a:r>
              <a:rPr lang="en-US" sz="1000" dirty="0">
                <a:solidFill>
                  <a:srgbClr val="002060"/>
                </a:solidFill>
              </a:rPr>
              <a:t> fentanyl, </a:t>
            </a:r>
            <a:r>
              <a:rPr lang="en-US" sz="1000" i="1" dirty="0">
                <a:solidFill>
                  <a:srgbClr val="002060"/>
                </a:solidFill>
              </a:rPr>
              <a:t>o</a:t>
            </a:r>
            <a:r>
              <a:rPr lang="en-US" sz="1000" dirty="0">
                <a:solidFill>
                  <a:srgbClr val="002060"/>
                </a:solidFill>
              </a:rPr>
              <a:t>-</a:t>
            </a:r>
            <a:r>
              <a:rPr lang="en-US" sz="1000" dirty="0" err="1">
                <a:solidFill>
                  <a:srgbClr val="002060"/>
                </a:solidFill>
              </a:rPr>
              <a:t>fluoro</a:t>
            </a:r>
            <a:r>
              <a:rPr lang="en-US" sz="1000" dirty="0">
                <a:solidFill>
                  <a:srgbClr val="002060"/>
                </a:solidFill>
              </a:rPr>
              <a:t> acryl fentanyl, valeryl fentanyl, and </a:t>
            </a:r>
            <a:r>
              <a:rPr lang="en-US" sz="1000" i="1" dirty="0">
                <a:solidFill>
                  <a:srgbClr val="002060"/>
                </a:solidFill>
              </a:rPr>
              <a:t>p</a:t>
            </a:r>
            <a:r>
              <a:rPr lang="en-US" sz="1000" dirty="0">
                <a:solidFill>
                  <a:srgbClr val="002060"/>
                </a:solidFill>
              </a:rPr>
              <a:t>-</a:t>
            </a:r>
            <a:r>
              <a:rPr lang="en-US" sz="1000" dirty="0" err="1">
                <a:solidFill>
                  <a:srgbClr val="002060"/>
                </a:solidFill>
              </a:rPr>
              <a:t>fluorobutyryl</a:t>
            </a:r>
            <a:r>
              <a:rPr lang="en-US" sz="1000" dirty="0">
                <a:solidFill>
                  <a:srgbClr val="002060"/>
                </a:solidFill>
              </a:rPr>
              <a:t> fentanyl.</a:t>
            </a:r>
          </a:p>
        </p:txBody>
      </p:sp>
      <p:pic>
        <p:nvPicPr>
          <p:cNvPr id="6" name="Picture 5"/>
          <p:cNvPicPr>
            <a:picLocks noChangeAspect="1"/>
          </p:cNvPicPr>
          <p:nvPr/>
        </p:nvPicPr>
        <p:blipFill>
          <a:blip r:embed="rId4"/>
          <a:stretch>
            <a:fillRect/>
          </a:stretch>
        </p:blipFill>
        <p:spPr>
          <a:xfrm>
            <a:off x="11091308" y="137941"/>
            <a:ext cx="929995" cy="495105"/>
          </a:xfrm>
          <a:prstGeom prst="rect">
            <a:avLst/>
          </a:prstGeom>
        </p:spPr>
      </p:pic>
      <p:sp>
        <p:nvSpPr>
          <p:cNvPr id="7" name="Title 1"/>
          <p:cNvSpPr txBox="1">
            <a:spLocks/>
          </p:cNvSpPr>
          <p:nvPr/>
        </p:nvSpPr>
        <p:spPr>
          <a:xfrm>
            <a:off x="387096" y="137941"/>
            <a:ext cx="10253108" cy="57859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dirty="0">
                <a:solidFill>
                  <a:srgbClr val="002060"/>
                </a:solidFill>
                <a:latin typeface="+mn-lt"/>
              </a:rPr>
              <a:t>Drug Seizure Submissions by Year, Connecticut, 2014-2018</a:t>
            </a:r>
          </a:p>
        </p:txBody>
      </p:sp>
      <p:sp>
        <p:nvSpPr>
          <p:cNvPr id="8" name="Slide Number Placeholder 7"/>
          <p:cNvSpPr>
            <a:spLocks noGrp="1"/>
          </p:cNvSpPr>
          <p:nvPr>
            <p:ph type="sldNum" sz="quarter" idx="12"/>
          </p:nvPr>
        </p:nvSpPr>
        <p:spPr/>
        <p:txBody>
          <a:bodyPr/>
          <a:lstStyle/>
          <a:p>
            <a:fld id="{C498F3E6-B2A2-406B-BC31-11B5CF379E26}" type="slidenum">
              <a:rPr lang="en-US" smtClean="0"/>
              <a:t>43</a:t>
            </a:fld>
            <a:endParaRPr lang="en-US" dirty="0"/>
          </a:p>
        </p:txBody>
      </p:sp>
      <p:graphicFrame>
        <p:nvGraphicFramePr>
          <p:cNvPr id="9" name="Chart 8">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360615568"/>
              </p:ext>
            </p:extLst>
          </p:nvPr>
        </p:nvGraphicFramePr>
        <p:xfrm>
          <a:off x="387095" y="840897"/>
          <a:ext cx="10420452" cy="467751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36665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708" y="210380"/>
            <a:ext cx="10515600" cy="845332"/>
          </a:xfrm>
        </p:spPr>
        <p:txBody>
          <a:bodyPr anchor="t">
            <a:noAutofit/>
          </a:bodyPr>
          <a:lstStyle/>
          <a:p>
            <a:pPr algn="ctr"/>
            <a:r>
              <a:rPr lang="en-US" sz="3000" dirty="0">
                <a:solidFill>
                  <a:srgbClr val="002060"/>
                </a:solidFill>
                <a:latin typeface="+mn-lt"/>
              </a:rPr>
              <a:t>Problem Substances of Greatest Community Concern by Age Group, According to Key Informants: Connecticut CRS, 2020* </a:t>
            </a:r>
            <a:br>
              <a:rPr lang="en-US" sz="3000" dirty="0">
                <a:solidFill>
                  <a:srgbClr val="002060"/>
                </a:solidFill>
                <a:latin typeface="+mn-lt"/>
              </a:rPr>
            </a:br>
            <a:endParaRPr lang="en-US" sz="2400" b="1" dirty="0">
              <a:solidFill>
                <a:srgbClr val="002060"/>
              </a:solidFill>
              <a:latin typeface="+mn-lt"/>
            </a:endParaRPr>
          </a:p>
        </p:txBody>
      </p:sp>
      <p:graphicFrame>
        <p:nvGraphicFramePr>
          <p:cNvPr id="7" name="Chart 6"/>
          <p:cNvGraphicFramePr/>
          <p:nvPr>
            <p:extLst>
              <p:ext uri="{D42A27DB-BD31-4B8C-83A1-F6EECF244321}">
                <p14:modId xmlns:p14="http://schemas.microsoft.com/office/powerpoint/2010/main" val="1663003734"/>
              </p:ext>
            </p:extLst>
          </p:nvPr>
        </p:nvGraphicFramePr>
        <p:xfrm>
          <a:off x="289414" y="1472847"/>
          <a:ext cx="11480502" cy="5268164"/>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a:extLst>
              <a:ext uri="{FF2B5EF4-FFF2-40B4-BE49-F238E27FC236}">
                <a16:creationId xmlns:a16="http://schemas.microsoft.com/office/drawing/2014/main" id="{2312A1A4-09EF-4294-A26B-1C7ABC91A200}"/>
              </a:ext>
            </a:extLst>
          </p:cNvPr>
          <p:cNvPicPr>
            <a:picLocks noChangeAspect="1"/>
          </p:cNvPicPr>
          <p:nvPr/>
        </p:nvPicPr>
        <p:blipFill>
          <a:blip r:embed="rId4"/>
          <a:stretch>
            <a:fillRect/>
          </a:stretch>
        </p:blipFill>
        <p:spPr>
          <a:xfrm>
            <a:off x="11091308" y="137941"/>
            <a:ext cx="929995" cy="495105"/>
          </a:xfrm>
          <a:prstGeom prst="rect">
            <a:avLst/>
          </a:prstGeom>
        </p:spPr>
      </p:pic>
      <p:sp>
        <p:nvSpPr>
          <p:cNvPr id="3" name="TextBox 2"/>
          <p:cNvSpPr txBox="1"/>
          <p:nvPr/>
        </p:nvSpPr>
        <p:spPr>
          <a:xfrm>
            <a:off x="5038929" y="1128151"/>
            <a:ext cx="2684834" cy="400110"/>
          </a:xfrm>
          <a:prstGeom prst="rect">
            <a:avLst/>
          </a:prstGeom>
          <a:noFill/>
        </p:spPr>
        <p:txBody>
          <a:bodyPr wrap="square" rtlCol="0">
            <a:spAutoFit/>
          </a:bodyPr>
          <a:lstStyle/>
          <a:p>
            <a:r>
              <a:rPr lang="en-US" sz="2000" b="1" dirty="0">
                <a:solidFill>
                  <a:srgbClr val="002060"/>
                </a:solidFill>
              </a:rPr>
              <a:t>*Preliminary Results</a:t>
            </a:r>
          </a:p>
        </p:txBody>
      </p:sp>
    </p:spTree>
    <p:extLst>
      <p:ext uri="{BB962C8B-B14F-4D97-AF65-F5344CB8AC3E}">
        <p14:creationId xmlns:p14="http://schemas.microsoft.com/office/powerpoint/2010/main" val="22307516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0631" y="1443648"/>
            <a:ext cx="10515600" cy="4136537"/>
          </a:xfrm>
        </p:spPr>
        <p:txBody>
          <a:bodyPr>
            <a:normAutofit fontScale="90000"/>
          </a:bodyPr>
          <a:lstStyle/>
          <a:p>
            <a:pPr algn="ct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For more information, contact Jane Ungemack: </a:t>
            </a:r>
            <a:r>
              <a:rPr lang="en-US" b="1" dirty="0">
                <a:solidFill>
                  <a:srgbClr val="002060"/>
                </a:solidFill>
                <a:effectLst>
                  <a:outerShdw blurRad="38100" dist="38100" dir="2700000" algn="tl">
                    <a:srgbClr val="000000">
                      <a:alpha val="43137"/>
                    </a:srgbClr>
                  </a:outerShdw>
                </a:effectLst>
                <a:hlinkClick r:id="rId2"/>
              </a:rPr>
              <a:t>ungemack@uchc.edu</a:t>
            </a:r>
            <a:br>
              <a:rPr lang="en-US" b="1" dirty="0">
                <a:solidFill>
                  <a:srgbClr val="002060"/>
                </a:solidFill>
                <a:effectLst>
                  <a:outerShdw blurRad="38100" dist="38100" dir="2700000" algn="tl">
                    <a:srgbClr val="000000">
                      <a:alpha val="43137"/>
                    </a:srgbClr>
                  </a:outerShdw>
                </a:effectLst>
              </a:rPr>
            </a:br>
            <a:br>
              <a:rPr lang="en-US" b="1" dirty="0">
                <a:solidFill>
                  <a:srgbClr val="002060"/>
                </a:solidFill>
                <a:effectLst>
                  <a:outerShdw blurRad="38100" dist="38100" dir="2700000" algn="tl">
                    <a:srgbClr val="000000">
                      <a:alpha val="43137"/>
                    </a:srgbClr>
                  </a:outerShdw>
                </a:effectLst>
              </a:rPr>
            </a:br>
            <a:r>
              <a:rPr lang="en-US" b="1" dirty="0">
                <a:solidFill>
                  <a:srgbClr val="002060"/>
                </a:solidFill>
                <a:effectLst>
                  <a:outerShdw blurRad="38100" dist="38100" dir="2700000" algn="tl">
                    <a:srgbClr val="000000">
                      <a:alpha val="43137"/>
                    </a:srgbClr>
                  </a:outerShdw>
                </a:effectLst>
              </a:rPr>
              <a:t>or visit the SEOW Prevention Data Portal at </a:t>
            </a:r>
            <a:r>
              <a:rPr lang="en-US" dirty="0">
                <a:effectLst>
                  <a:outerShdw blurRad="38100" dist="38100" dir="2700000" algn="tl">
                    <a:srgbClr val="000000">
                      <a:alpha val="43137"/>
                    </a:srgbClr>
                  </a:outerShdw>
                </a:effectLst>
                <a:hlinkClick r:id="rId3"/>
              </a:rPr>
              <a:t>https://preventionportal.ctdata.org/</a:t>
            </a:r>
            <a:br>
              <a:rPr lang="en-US" b="1" dirty="0">
                <a:solidFill>
                  <a:srgbClr val="002060"/>
                </a:solidFill>
                <a:effectLst>
                  <a:outerShdw blurRad="38100" dist="38100" dir="2700000" algn="tl">
                    <a:srgbClr val="000000">
                      <a:alpha val="43137"/>
                    </a:srgbClr>
                  </a:outerShdw>
                </a:effectLst>
              </a:rPr>
            </a:br>
            <a:br>
              <a:rPr lang="en-US" b="1" dirty="0">
                <a:solidFill>
                  <a:srgbClr val="002060"/>
                </a:solidFill>
                <a:effectLst>
                  <a:outerShdw blurRad="38100" dist="38100" dir="2700000" algn="tl">
                    <a:srgbClr val="000000">
                      <a:alpha val="43137"/>
                    </a:srgbClr>
                  </a:outerShdw>
                </a:effectLst>
              </a:rPr>
            </a:br>
            <a:endParaRPr lang="en-US" b="1" dirty="0">
              <a:solidFill>
                <a:srgbClr val="00206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C498F3E6-B2A2-406B-BC31-11B5CF379E26}" type="slidenum">
              <a:rPr lang="en-US" smtClean="0"/>
              <a:t>45</a:t>
            </a:fld>
            <a:endParaRPr lang="en-US"/>
          </a:p>
        </p:txBody>
      </p:sp>
      <p:pic>
        <p:nvPicPr>
          <p:cNvPr id="4" name="Picture 3">
            <a:extLst>
              <a:ext uri="{FF2B5EF4-FFF2-40B4-BE49-F238E27FC236}">
                <a16:creationId xmlns:a16="http://schemas.microsoft.com/office/drawing/2014/main" id="{2312A1A4-09EF-4294-A26B-1C7ABC91A200}"/>
              </a:ext>
            </a:extLst>
          </p:cNvPr>
          <p:cNvPicPr>
            <a:picLocks noChangeAspect="1"/>
          </p:cNvPicPr>
          <p:nvPr/>
        </p:nvPicPr>
        <p:blipFill>
          <a:blip r:embed="rId4"/>
          <a:stretch>
            <a:fillRect/>
          </a:stretch>
        </p:blipFill>
        <p:spPr>
          <a:xfrm>
            <a:off x="4946285" y="5331908"/>
            <a:ext cx="1924291" cy="10244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620" y="386218"/>
            <a:ext cx="927025" cy="778304"/>
          </a:xfrm>
          <a:prstGeom prst="rect">
            <a:avLst/>
          </a:prstGeom>
        </p:spPr>
      </p:pic>
      <p:pic>
        <p:nvPicPr>
          <p:cNvPr id="6" name="Picture 5"/>
          <p:cNvPicPr>
            <a:picLocks noChangeAspect="1"/>
          </p:cNvPicPr>
          <p:nvPr/>
        </p:nvPicPr>
        <p:blipFill>
          <a:blip r:embed="rId6"/>
          <a:stretch>
            <a:fillRect/>
          </a:stretch>
        </p:blipFill>
        <p:spPr>
          <a:xfrm>
            <a:off x="10219116" y="387972"/>
            <a:ext cx="1453454" cy="559021"/>
          </a:xfrm>
          <a:prstGeom prst="rect">
            <a:avLst/>
          </a:prstGeom>
        </p:spPr>
      </p:pic>
    </p:spTree>
    <p:extLst>
      <p:ext uri="{BB962C8B-B14F-4D97-AF65-F5344CB8AC3E}">
        <p14:creationId xmlns:p14="http://schemas.microsoft.com/office/powerpoint/2010/main" val="169687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3EBCAD-AB55-4F83-B6BB-1317273E92A4}"/>
              </a:ext>
            </a:extLst>
          </p:cNvPr>
          <p:cNvSpPr>
            <a:spLocks noGrp="1"/>
          </p:cNvSpPr>
          <p:nvPr>
            <p:ph type="sldNum" sz="quarter" idx="12"/>
          </p:nvPr>
        </p:nvSpPr>
        <p:spPr/>
        <p:txBody>
          <a:bodyPr/>
          <a:lstStyle/>
          <a:p>
            <a:fld id="{C498F3E6-B2A2-406B-BC31-11B5CF379E26}" type="slidenum">
              <a:rPr lang="en-US" smtClean="0"/>
              <a:t>5</a:t>
            </a:fld>
            <a:endParaRPr lang="en-US"/>
          </a:p>
        </p:txBody>
      </p:sp>
      <p:sp>
        <p:nvSpPr>
          <p:cNvPr id="3" name="Title 1">
            <a:extLst>
              <a:ext uri="{FF2B5EF4-FFF2-40B4-BE49-F238E27FC236}">
                <a16:creationId xmlns:a16="http://schemas.microsoft.com/office/drawing/2014/main" id="{432B280C-DFA0-4E72-9157-EA18DEFC16BF}"/>
              </a:ext>
            </a:extLst>
          </p:cNvPr>
          <p:cNvSpPr txBox="1">
            <a:spLocks/>
          </p:cNvSpPr>
          <p:nvPr/>
        </p:nvSpPr>
        <p:spPr>
          <a:xfrm>
            <a:off x="647700" y="2966935"/>
            <a:ext cx="10896600" cy="1079771"/>
          </a:xfrm>
          <a:prstGeom prst="rect">
            <a:avLst/>
          </a:prstGeom>
          <a:effectLst>
            <a:outerShdw blurRad="50800" dist="38100" dir="2700000" algn="tl" rotWithShape="0">
              <a:prstClr val="black">
                <a:alpha val="40000"/>
              </a:prstClr>
            </a:outerShdw>
          </a:effec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800" b="1" dirty="0">
                <a:solidFill>
                  <a:srgbClr val="002060"/>
                </a:solidFill>
                <a:latin typeface="Calibri" panose="020F0502020204030204" pitchFamily="34" charset="0"/>
              </a:rPr>
              <a:t>Alcohol</a:t>
            </a:r>
            <a:endParaRPr lang="en-US" sz="4800" dirty="0">
              <a:solidFill>
                <a:srgbClr val="002060"/>
              </a:solidFill>
              <a:latin typeface="Calibri" panose="020F0502020204030204" pitchFamily="34" charset="0"/>
            </a:endParaRPr>
          </a:p>
        </p:txBody>
      </p:sp>
      <p:pic>
        <p:nvPicPr>
          <p:cNvPr id="4" name="Picture 3">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554570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5C02C9-1820-4CEB-9067-F4CFBBCE0159}"/>
              </a:ext>
            </a:extLst>
          </p:cNvPr>
          <p:cNvSpPr>
            <a:spLocks noGrp="1"/>
          </p:cNvSpPr>
          <p:nvPr>
            <p:ph type="sldNum" sz="quarter" idx="12"/>
          </p:nvPr>
        </p:nvSpPr>
        <p:spPr/>
        <p:txBody>
          <a:bodyPr/>
          <a:lstStyle/>
          <a:p>
            <a:fld id="{C498F3E6-B2A2-406B-BC31-11B5CF379E26}" type="slidenum">
              <a:rPr lang="en-US" smtClean="0"/>
              <a:t>6</a:t>
            </a:fld>
            <a:endParaRPr lang="en-US"/>
          </a:p>
        </p:txBody>
      </p:sp>
      <p:pic>
        <p:nvPicPr>
          <p:cNvPr id="8" name="Picture 7">
            <a:extLst>
              <a:ext uri="{FF2B5EF4-FFF2-40B4-BE49-F238E27FC236}">
                <a16:creationId xmlns:a16="http://schemas.microsoft.com/office/drawing/2014/main" id="{03564AAB-EAA2-436B-ACFE-389F891707F7}"/>
              </a:ext>
            </a:extLst>
          </p:cNvPr>
          <p:cNvPicPr>
            <a:picLocks noChangeAspect="1"/>
          </p:cNvPicPr>
          <p:nvPr/>
        </p:nvPicPr>
        <p:blipFill>
          <a:blip r:embed="rId2"/>
          <a:stretch>
            <a:fillRect/>
          </a:stretch>
        </p:blipFill>
        <p:spPr>
          <a:xfrm>
            <a:off x="11091308" y="137941"/>
            <a:ext cx="929995" cy="495105"/>
          </a:xfrm>
          <a:prstGeom prst="rect">
            <a:avLst/>
          </a:prstGeom>
        </p:spPr>
      </p:pic>
      <p:sp>
        <p:nvSpPr>
          <p:cNvPr id="9" name="Slide Number Placeholder 3">
            <a:extLst>
              <a:ext uri="{FF2B5EF4-FFF2-40B4-BE49-F238E27FC236}">
                <a16:creationId xmlns:a16="http://schemas.microsoft.com/office/drawing/2014/main" id="{2197B560-BF01-48E2-AF80-BAE2C5B0129E}"/>
              </a:ext>
            </a:extLst>
          </p:cNvPr>
          <p:cNvSpPr>
            <a:spLocks noGrp="1"/>
          </p:cNvSpPr>
          <p:nvPr/>
        </p:nvSpPr>
        <p:spPr>
          <a:xfrm>
            <a:off x="230232" y="6427834"/>
            <a:ext cx="1529712" cy="403038"/>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NSDUH</a:t>
            </a:r>
          </a:p>
        </p:txBody>
      </p:sp>
      <p:graphicFrame>
        <p:nvGraphicFramePr>
          <p:cNvPr id="12" name="Chart 11">
            <a:extLst>
              <a:ext uri="{FF2B5EF4-FFF2-40B4-BE49-F238E27FC236}">
                <a16:creationId xmlns:a16="http://schemas.microsoft.com/office/drawing/2014/main" id="{333BD877-2E03-4294-AC36-3079D354FF70}"/>
              </a:ext>
            </a:extLst>
          </p:cNvPr>
          <p:cNvGraphicFramePr/>
          <p:nvPr>
            <p:extLst>
              <p:ext uri="{D42A27DB-BD31-4B8C-83A1-F6EECF244321}">
                <p14:modId xmlns:p14="http://schemas.microsoft.com/office/powerpoint/2010/main" val="3323093977"/>
              </p:ext>
            </p:extLst>
          </p:nvPr>
        </p:nvGraphicFramePr>
        <p:xfrm>
          <a:off x="391391" y="905691"/>
          <a:ext cx="11295512" cy="545065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8B7A6D30-1048-43E4-B696-9DFA5C77CE23}"/>
              </a:ext>
            </a:extLst>
          </p:cNvPr>
          <p:cNvSpPr txBox="1"/>
          <p:nvPr/>
        </p:nvSpPr>
        <p:spPr>
          <a:xfrm>
            <a:off x="1371600" y="136525"/>
            <a:ext cx="9448800" cy="1015663"/>
          </a:xfrm>
          <a:prstGeom prst="rect">
            <a:avLst/>
          </a:prstGeom>
          <a:noFill/>
        </p:spPr>
        <p:txBody>
          <a:bodyPr wrap="square" rtlCol="0">
            <a:spAutoFit/>
          </a:bodyPr>
          <a:lstStyle/>
          <a:p>
            <a:pPr algn="ctr"/>
            <a:r>
              <a:rPr lang="en-US" sz="3000" dirty="0">
                <a:solidFill>
                  <a:srgbClr val="002060"/>
                </a:solidFill>
                <a:cs typeface="Arial" panose="020B0604020202020204" pitchFamily="34" charset="0"/>
              </a:rPr>
              <a:t>Percent of Youth and Young Adults Reporting Past Month Alcohol Use and Binge Drinking: Connecticut</a:t>
            </a:r>
            <a:r>
              <a:rPr lang="en-US" sz="3000">
                <a:solidFill>
                  <a:srgbClr val="002060"/>
                </a:solidFill>
                <a:cs typeface="Arial" panose="020B0604020202020204" pitchFamily="34" charset="0"/>
              </a:rPr>
              <a:t>, 2008-2018</a:t>
            </a:r>
            <a:endParaRPr lang="en-US" sz="3000" dirty="0"/>
          </a:p>
        </p:txBody>
      </p:sp>
      <p:sp>
        <p:nvSpPr>
          <p:cNvPr id="10" name="Rectangle 9">
            <a:extLst>
              <a:ext uri="{FF2B5EF4-FFF2-40B4-BE49-F238E27FC236}">
                <a16:creationId xmlns:a16="http://schemas.microsoft.com/office/drawing/2014/main" id="{42174C3A-A347-4A11-BE8F-9C010FD99322}"/>
              </a:ext>
            </a:extLst>
          </p:cNvPr>
          <p:cNvSpPr/>
          <p:nvPr/>
        </p:nvSpPr>
        <p:spPr>
          <a:xfrm>
            <a:off x="1759944" y="6400412"/>
            <a:ext cx="8234242" cy="276999"/>
          </a:xfrm>
          <a:prstGeom prst="rect">
            <a:avLst/>
          </a:prstGeom>
        </p:spPr>
        <p:txBody>
          <a:bodyPr wrap="none">
            <a:spAutoFit/>
          </a:bodyPr>
          <a:lstStyle/>
          <a:p>
            <a:r>
              <a:rPr lang="en-US" sz="1200" dirty="0">
                <a:solidFill>
                  <a:srgbClr val="002060"/>
                </a:solidFill>
              </a:rPr>
              <a:t>Note: The 2015 NSDUH underwent significant redesigns. In 2015 the threshold for binge drinking changed for women from 5 to 4</a:t>
            </a:r>
          </a:p>
        </p:txBody>
      </p:sp>
    </p:spTree>
    <p:extLst>
      <p:ext uri="{BB962C8B-B14F-4D97-AF65-F5344CB8AC3E}">
        <p14:creationId xmlns:p14="http://schemas.microsoft.com/office/powerpoint/2010/main" val="81150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152400"/>
            <a:ext cx="9402408" cy="1190626"/>
          </a:xfrm>
          <a:noFill/>
        </p:spPr>
        <p:txBody>
          <a:bodyPr>
            <a:noAutofit/>
          </a:bodyPr>
          <a:lstStyle/>
          <a:p>
            <a:pPr algn="ctr"/>
            <a:r>
              <a:rPr lang="en-US" sz="2800" dirty="0">
                <a:solidFill>
                  <a:srgbClr val="002060"/>
                </a:solidFill>
                <a:latin typeface="+mn-lt"/>
                <a:cs typeface="Arial" panose="020B0604020202020204" pitchFamily="34" charset="0"/>
              </a:rPr>
              <a:t>Percent of High School Students Reporting Past 30-Day Alcohol Use and Binge Drinking: Connecticut, 2005-2019</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63766345"/>
              </p:ext>
            </p:extLst>
          </p:nvPr>
        </p:nvGraphicFramePr>
        <p:xfrm>
          <a:off x="376748" y="1200644"/>
          <a:ext cx="11362967" cy="5375253"/>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3">
            <a:extLst>
              <a:ext uri="{FF2B5EF4-FFF2-40B4-BE49-F238E27FC236}">
                <a16:creationId xmlns:a16="http://schemas.microsoft.com/office/drawing/2014/main" id="{6193AAB4-AA4F-43FF-8782-1C47EE178D07}"/>
              </a:ext>
            </a:extLst>
          </p:cNvPr>
          <p:cNvSpPr>
            <a:spLocks noGrp="1"/>
          </p:cNvSpPr>
          <p:nvPr/>
        </p:nvSpPr>
        <p:spPr>
          <a:xfrm>
            <a:off x="476250" y="6315075"/>
            <a:ext cx="2198856" cy="44431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b="1" dirty="0">
                <a:solidFill>
                  <a:srgbClr val="002060"/>
                </a:solidFill>
              </a:rPr>
              <a:t>Source: CSHS (CT YRBS)</a:t>
            </a:r>
          </a:p>
        </p:txBody>
      </p:sp>
      <p:pic>
        <p:nvPicPr>
          <p:cNvPr id="8" name="Picture 7">
            <a:extLst>
              <a:ext uri="{FF2B5EF4-FFF2-40B4-BE49-F238E27FC236}">
                <a16:creationId xmlns:a16="http://schemas.microsoft.com/office/drawing/2014/main" id="{89BF5960-A2F4-44E5-B0D6-EDC21D86756A}"/>
              </a:ext>
            </a:extLst>
          </p:cNvPr>
          <p:cNvPicPr>
            <a:picLocks noChangeAspect="1"/>
          </p:cNvPicPr>
          <p:nvPr/>
        </p:nvPicPr>
        <p:blipFill>
          <a:blip r:embed="rId4"/>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220573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39" y="0"/>
            <a:ext cx="10713030" cy="1170791"/>
          </a:xfrm>
        </p:spPr>
        <p:txBody>
          <a:bodyPr>
            <a:normAutofit/>
          </a:bodyPr>
          <a:lstStyle/>
          <a:p>
            <a:pPr algn="ctr"/>
            <a:r>
              <a:rPr lang="en-US" sz="2800" dirty="0">
                <a:solidFill>
                  <a:srgbClr val="002060"/>
                </a:solidFill>
                <a:latin typeface="Calibri" panose="020F0502020204030204" pitchFamily="34" charset="0"/>
              </a:rPr>
              <a:t>Perception of Great Risk in Having Five or More Drinks of Alcohol Once or Twice a Week by Age Group: Connecticut, 2007-2018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41590"/>
              </p:ext>
            </p:extLst>
          </p:nvPr>
        </p:nvGraphicFramePr>
        <p:xfrm>
          <a:off x="314631" y="1308732"/>
          <a:ext cx="11727552" cy="528929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87B46330-C0DF-4B5B-AB19-B14678F99464}"/>
              </a:ext>
            </a:extLst>
          </p:cNvPr>
          <p:cNvSpPr>
            <a:spLocks noGrp="1"/>
          </p:cNvSpPr>
          <p:nvPr/>
        </p:nvSpPr>
        <p:spPr>
          <a:xfrm>
            <a:off x="230232" y="6495999"/>
            <a:ext cx="1529712" cy="276999"/>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dirty="0">
                <a:solidFill>
                  <a:srgbClr val="002060"/>
                </a:solidFill>
              </a:rPr>
              <a:t>Source: </a:t>
            </a:r>
            <a:r>
              <a:rPr lang="en-US" sz="1600" b="1" dirty="0">
                <a:solidFill>
                  <a:srgbClr val="002060"/>
                </a:solidFill>
              </a:rPr>
              <a:t>NSDUH</a:t>
            </a:r>
          </a:p>
        </p:txBody>
      </p:sp>
      <p:pic>
        <p:nvPicPr>
          <p:cNvPr id="5" name="Picture 4">
            <a:extLst>
              <a:ext uri="{FF2B5EF4-FFF2-40B4-BE49-F238E27FC236}">
                <a16:creationId xmlns:a16="http://schemas.microsoft.com/office/drawing/2014/main" id="{20206334-7272-4B07-A313-6668E2A3A70D}"/>
              </a:ext>
            </a:extLst>
          </p:cNvPr>
          <p:cNvPicPr>
            <a:picLocks noChangeAspect="1"/>
          </p:cNvPicPr>
          <p:nvPr/>
        </p:nvPicPr>
        <p:blipFill>
          <a:blip r:embed="rId4"/>
          <a:stretch>
            <a:fillRect/>
          </a:stretch>
        </p:blipFill>
        <p:spPr>
          <a:xfrm>
            <a:off x="11091308" y="137941"/>
            <a:ext cx="929995" cy="495105"/>
          </a:xfrm>
          <a:prstGeom prst="rect">
            <a:avLst/>
          </a:prstGeom>
        </p:spPr>
      </p:pic>
      <p:sp>
        <p:nvSpPr>
          <p:cNvPr id="8" name="Rectangle 7">
            <a:extLst>
              <a:ext uri="{FF2B5EF4-FFF2-40B4-BE49-F238E27FC236}">
                <a16:creationId xmlns:a16="http://schemas.microsoft.com/office/drawing/2014/main" id="{2F55D957-00E3-41D0-8648-BF50CD747003}"/>
              </a:ext>
            </a:extLst>
          </p:cNvPr>
          <p:cNvSpPr/>
          <p:nvPr/>
        </p:nvSpPr>
        <p:spPr>
          <a:xfrm>
            <a:off x="1978879" y="6547012"/>
            <a:ext cx="8234242" cy="276999"/>
          </a:xfrm>
          <a:prstGeom prst="rect">
            <a:avLst/>
          </a:prstGeom>
        </p:spPr>
        <p:txBody>
          <a:bodyPr wrap="none">
            <a:spAutoFit/>
          </a:bodyPr>
          <a:lstStyle/>
          <a:p>
            <a:r>
              <a:rPr lang="en-US" sz="1200" dirty="0">
                <a:solidFill>
                  <a:srgbClr val="002060"/>
                </a:solidFill>
              </a:rPr>
              <a:t>Note: The 2015 NSDUH underwent significant redesigns. In 2015 the threshold for binge drinking changed for women from 5 to 4</a:t>
            </a:r>
          </a:p>
        </p:txBody>
      </p:sp>
    </p:spTree>
    <p:extLst>
      <p:ext uri="{BB962C8B-B14F-4D97-AF65-F5344CB8AC3E}">
        <p14:creationId xmlns:p14="http://schemas.microsoft.com/office/powerpoint/2010/main" val="730935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745"/>
            <a:ext cx="10515600" cy="662640"/>
          </a:xfrm>
        </p:spPr>
        <p:txBody>
          <a:bodyPr>
            <a:normAutofit/>
          </a:bodyPr>
          <a:lstStyle/>
          <a:p>
            <a:pPr algn="ctr"/>
            <a:r>
              <a:rPr lang="en-US" sz="3000" dirty="0">
                <a:solidFill>
                  <a:srgbClr val="002060"/>
                </a:solidFill>
                <a:latin typeface="+mn-lt"/>
              </a:rPr>
              <a:t>Alcohol: Risk and Impact</a:t>
            </a:r>
          </a:p>
        </p:txBody>
      </p:sp>
      <p:sp>
        <p:nvSpPr>
          <p:cNvPr id="8" name="Text Placeholder 7"/>
          <p:cNvSpPr>
            <a:spLocks noGrp="1"/>
          </p:cNvSpPr>
          <p:nvPr>
            <p:ph type="body" idx="1"/>
          </p:nvPr>
        </p:nvSpPr>
        <p:spPr>
          <a:xfrm>
            <a:off x="633045" y="716454"/>
            <a:ext cx="5362940" cy="496250"/>
          </a:xfrm>
        </p:spPr>
        <p:txBody>
          <a:bodyPr>
            <a:normAutofit/>
          </a:bodyPr>
          <a:lstStyle/>
          <a:p>
            <a:pPr algn="ctr"/>
            <a:r>
              <a:rPr lang="en-US" sz="2600" dirty="0">
                <a:solidFill>
                  <a:srgbClr val="002060"/>
                </a:solidFill>
              </a:rPr>
              <a:t>At-risk Populations</a:t>
            </a:r>
          </a:p>
        </p:txBody>
      </p:sp>
      <p:sp>
        <p:nvSpPr>
          <p:cNvPr id="9" name="Content Placeholder 8"/>
          <p:cNvSpPr>
            <a:spLocks noGrp="1"/>
          </p:cNvSpPr>
          <p:nvPr>
            <p:ph sz="half" idx="2"/>
          </p:nvPr>
        </p:nvSpPr>
        <p:spPr>
          <a:xfrm>
            <a:off x="633044" y="1379094"/>
            <a:ext cx="5203551" cy="4799923"/>
          </a:xfrm>
        </p:spPr>
        <p:txBody>
          <a:bodyPr>
            <a:noAutofit/>
          </a:bodyPr>
          <a:lstStyle/>
          <a:p>
            <a:pPr lvl="0"/>
            <a:r>
              <a:rPr lang="en-US" sz="2400" dirty="0">
                <a:solidFill>
                  <a:srgbClr val="002060"/>
                </a:solidFill>
              </a:rPr>
              <a:t>Males, although women’s alcohol use and binge drinking has been increasing;</a:t>
            </a:r>
          </a:p>
          <a:p>
            <a:pPr lvl="0"/>
            <a:r>
              <a:rPr lang="en-US" sz="2400" dirty="0">
                <a:solidFill>
                  <a:srgbClr val="002060"/>
                </a:solidFill>
              </a:rPr>
              <a:t>Individuals with serious mental illness;</a:t>
            </a:r>
          </a:p>
          <a:p>
            <a:pPr lvl="0"/>
            <a:r>
              <a:rPr lang="en-US" sz="2400" dirty="0">
                <a:solidFill>
                  <a:srgbClr val="002060"/>
                </a:solidFill>
              </a:rPr>
              <a:t>Native Americans;</a:t>
            </a:r>
          </a:p>
          <a:p>
            <a:pPr lvl="0"/>
            <a:r>
              <a:rPr lang="en-US" sz="2400" dirty="0">
                <a:solidFill>
                  <a:srgbClr val="002060"/>
                </a:solidFill>
              </a:rPr>
              <a:t>Hispanics and Blacks report higher rates of binge drinking; </a:t>
            </a:r>
          </a:p>
          <a:p>
            <a:pPr lvl="0"/>
            <a:r>
              <a:rPr lang="en-US" sz="2400" dirty="0">
                <a:solidFill>
                  <a:srgbClr val="002060"/>
                </a:solidFill>
              </a:rPr>
              <a:t>Hispanics are overrepresented among impaired drivers and DUI fatalities;</a:t>
            </a:r>
          </a:p>
          <a:p>
            <a:pPr lvl="0"/>
            <a:r>
              <a:rPr lang="en-US" sz="2400" dirty="0">
                <a:solidFill>
                  <a:srgbClr val="002060"/>
                </a:solidFill>
              </a:rPr>
              <a:t>Males and whites are overrepresented in substance abuse treatment in Connecticut.</a:t>
            </a:r>
          </a:p>
        </p:txBody>
      </p:sp>
      <p:sp>
        <p:nvSpPr>
          <p:cNvPr id="10" name="Text Placeholder 9"/>
          <p:cNvSpPr>
            <a:spLocks noGrp="1"/>
          </p:cNvSpPr>
          <p:nvPr>
            <p:ph type="body" sz="quarter" idx="3"/>
          </p:nvPr>
        </p:nvSpPr>
        <p:spPr>
          <a:xfrm>
            <a:off x="6172200" y="759048"/>
            <a:ext cx="5183188" cy="453656"/>
          </a:xfrm>
        </p:spPr>
        <p:txBody>
          <a:bodyPr>
            <a:normAutofit/>
          </a:bodyPr>
          <a:lstStyle/>
          <a:p>
            <a:pPr algn="ctr"/>
            <a:r>
              <a:rPr lang="en-US" sz="2600" dirty="0">
                <a:solidFill>
                  <a:srgbClr val="002060"/>
                </a:solidFill>
              </a:rPr>
              <a:t>Effects and Impacts</a:t>
            </a:r>
          </a:p>
        </p:txBody>
      </p:sp>
      <p:sp>
        <p:nvSpPr>
          <p:cNvPr id="11" name="Content Placeholder 10"/>
          <p:cNvSpPr>
            <a:spLocks noGrp="1"/>
          </p:cNvSpPr>
          <p:nvPr>
            <p:ph sz="quarter" idx="4"/>
          </p:nvPr>
        </p:nvSpPr>
        <p:spPr>
          <a:xfrm>
            <a:off x="6267751" y="1339260"/>
            <a:ext cx="5288554" cy="4437431"/>
          </a:xfrm>
        </p:spPr>
        <p:txBody>
          <a:bodyPr>
            <a:noAutofit/>
          </a:bodyPr>
          <a:lstStyle/>
          <a:p>
            <a:pPr lvl="0"/>
            <a:r>
              <a:rPr lang="en-US" sz="2400" dirty="0">
                <a:solidFill>
                  <a:srgbClr val="002060"/>
                </a:solidFill>
              </a:rPr>
              <a:t>Health problems, such as liver cirrhosis, pancreatitis, various cancers, cardiomyopathy, stroke and respiratory infections;</a:t>
            </a:r>
          </a:p>
          <a:p>
            <a:pPr lvl="0"/>
            <a:r>
              <a:rPr lang="en-US" sz="2400" dirty="0">
                <a:solidFill>
                  <a:srgbClr val="002060"/>
                </a:solidFill>
              </a:rPr>
              <a:t>Psychological problems;</a:t>
            </a:r>
          </a:p>
          <a:p>
            <a:pPr lvl="0"/>
            <a:r>
              <a:rPr lang="en-US" sz="2400" dirty="0">
                <a:solidFill>
                  <a:srgbClr val="002060"/>
                </a:solidFill>
              </a:rPr>
              <a:t>Increased risk of motor vehicle injuries, falls, and interpersonal violence;</a:t>
            </a:r>
          </a:p>
          <a:p>
            <a:pPr lvl="0"/>
            <a:r>
              <a:rPr lang="en-US" sz="2400" dirty="0">
                <a:solidFill>
                  <a:srgbClr val="002060"/>
                </a:solidFill>
              </a:rPr>
              <a:t>Drinking during pregnancy can lead to Fetal Alcohol Spectrum Disorders;</a:t>
            </a:r>
          </a:p>
          <a:p>
            <a:pPr lvl="0"/>
            <a:r>
              <a:rPr lang="en-US" sz="2400" dirty="0">
                <a:solidFill>
                  <a:srgbClr val="002060"/>
                </a:solidFill>
              </a:rPr>
              <a:t>Unemployment, disrupted family life, homelessness.</a:t>
            </a:r>
          </a:p>
          <a:p>
            <a:endParaRPr lang="en-US"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98F3E6-B2A2-406B-BC31-11B5CF379E2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2" name="Picture 11">
            <a:extLst>
              <a:ext uri="{FF2B5EF4-FFF2-40B4-BE49-F238E27FC236}">
                <a16:creationId xmlns:a16="http://schemas.microsoft.com/office/drawing/2014/main" id="{F1092E30-D008-4DB4-AB9B-F7CA48816FBF}"/>
              </a:ext>
            </a:extLst>
          </p:cNvPr>
          <p:cNvPicPr>
            <a:picLocks noChangeAspect="1"/>
          </p:cNvPicPr>
          <p:nvPr/>
        </p:nvPicPr>
        <p:blipFill>
          <a:blip r:embed="rId2"/>
          <a:stretch>
            <a:fillRect/>
          </a:stretch>
        </p:blipFill>
        <p:spPr>
          <a:xfrm>
            <a:off x="11091308" y="137941"/>
            <a:ext cx="929995" cy="495105"/>
          </a:xfrm>
          <a:prstGeom prst="rect">
            <a:avLst/>
          </a:prstGeom>
        </p:spPr>
      </p:pic>
    </p:spTree>
    <p:extLst>
      <p:ext uri="{BB962C8B-B14F-4D97-AF65-F5344CB8AC3E}">
        <p14:creationId xmlns:p14="http://schemas.microsoft.com/office/powerpoint/2010/main" val="77923603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2959</TotalTime>
  <Words>3041</Words>
  <Application>Microsoft Office PowerPoint</Application>
  <PresentationFormat>Widescreen</PresentationFormat>
  <Paragraphs>324</Paragraphs>
  <Slides>45</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 New Roman</vt:lpstr>
      <vt:lpstr>1_Office Theme</vt:lpstr>
      <vt:lpstr>Substance Misuse Prevention Priority Setting:  Connecticut, 2020</vt:lpstr>
      <vt:lpstr>The Role of the SEOW</vt:lpstr>
      <vt:lpstr>The Priority Setting Process</vt:lpstr>
      <vt:lpstr>Percent of Persons Reporting Use by Substance, Ages 12 and Older:  CT vs. US, 2017-2018</vt:lpstr>
      <vt:lpstr>PowerPoint Presentation</vt:lpstr>
      <vt:lpstr>PowerPoint Presentation</vt:lpstr>
      <vt:lpstr>Percent of High School Students Reporting Past 30-Day Alcohol Use and Binge Drinking: Connecticut, 2005-2019</vt:lpstr>
      <vt:lpstr>Perception of Great Risk in Having Five or More Drinks of Alcohol Once or Twice a Week by Age Group: Connecticut, 2007-2018</vt:lpstr>
      <vt:lpstr>Alcohol: Risk and Impact</vt:lpstr>
      <vt:lpstr>Alcohol: Youth Risk and Impact</vt:lpstr>
      <vt:lpstr>PowerPoint Presentation</vt:lpstr>
      <vt:lpstr>PowerPoint Presentation</vt:lpstr>
      <vt:lpstr>PowerPoint Presentation</vt:lpstr>
      <vt:lpstr>Percent of Adults Who Smoke Daily by Community Type:  Connecticut 2018</vt:lpstr>
      <vt:lpstr>PowerPoint Presentation</vt:lpstr>
      <vt:lpstr>Percent of Adults Who Ever Tried Vaping by Community Type: Connecticut, 2018</vt:lpstr>
      <vt:lpstr>ENDS: Risk and Impact</vt:lpstr>
      <vt:lpstr>PowerPoint Presentation</vt:lpstr>
      <vt:lpstr>PowerPoint Presentation</vt:lpstr>
      <vt:lpstr>Percent of Persons Perceiving Great Risk from Smoking Marijuana Once a Month by Age Group:  Connecticut 2009-2018</vt:lpstr>
      <vt:lpstr>Marijuana: Risk and Impact</vt:lpstr>
      <vt:lpstr>PowerPoint Presentation</vt:lpstr>
      <vt:lpstr>Percent Reporting Past Year Cocaine Use by Age Group: Connecticut, 2009-2018</vt:lpstr>
      <vt:lpstr>Cocaine-involved Overdose Death Rate (per 100,000)  by 5 CT Community Type, 2012-2019</vt:lpstr>
      <vt:lpstr>Cocaine: Risk and Impact</vt:lpstr>
      <vt:lpstr>PowerPoint Presentation</vt:lpstr>
      <vt:lpstr>Percent of Persons Reporting Past Year Non-Medical  Use of Pain Relievers, by Age Group: Connecticut, 2009-2018</vt:lpstr>
      <vt:lpstr>Percent of High School Students Reporting Ever Misusing Prescription Pain Medicine: CT vs. US, 2009-2019</vt:lpstr>
      <vt:lpstr>PowerPoint Presentation</vt:lpstr>
      <vt:lpstr>Prescription Drug Misuse: Risk and Impact</vt:lpstr>
      <vt:lpstr>Number of Opioid Prescriptions per Year: CT, 2014-2018</vt:lpstr>
      <vt:lpstr>PowerPoint Presentation</vt:lpstr>
      <vt:lpstr>PowerPoint Presentation</vt:lpstr>
      <vt:lpstr>Number of Opioid-related Emergency Department Visits and Hospital Admissions: Connecticut, 2013-2018</vt:lpstr>
      <vt:lpstr>PowerPoint Presentation</vt:lpstr>
      <vt:lpstr>Opioid Overdose Mortality Rate by Age Group:  Connecticut, 2012-2019</vt:lpstr>
      <vt:lpstr>Opioid-involved Overdose Death Rate (per 100,000)  by 5 CT Community Type, 2012-2019</vt:lpstr>
      <vt:lpstr>Opioid Overdose Mortality Rate per 100,000 by Race/Ethnicity:  Connecticut, 2012-2019</vt:lpstr>
      <vt:lpstr>Heroin and Fentanyl-involved Overdose Death Rates (per 100,000)  by 5 CT Community Type, 2012-2019</vt:lpstr>
      <vt:lpstr>Fentanyl and Heroin: Risk and Impact</vt:lpstr>
      <vt:lpstr>Multiple Drugs Involved in Opioid Overdose Deaths: CT, 2019</vt:lpstr>
      <vt:lpstr>Opioid Mortality Rate per 100,000 by Polysubstance Use:  Connecticut, 2012-2019</vt:lpstr>
      <vt:lpstr>PowerPoint Presentation</vt:lpstr>
      <vt:lpstr>Problem Substances of Greatest Community Concern by Age Group, According to Key Informants: Connecticut CRS, 2020*  </vt:lpstr>
      <vt:lpstr> For more information, contact Jane Ungemack: ungemack@uchc.edu  or visit the SEOW Prevention Data Portal at https://preventionportal.ctdata.org/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 Alyssa</dc:creator>
  <cp:lastModifiedBy>Alyssa</cp:lastModifiedBy>
  <cp:revision>152</cp:revision>
  <cp:lastPrinted>2020-04-28T18:32:43Z</cp:lastPrinted>
  <dcterms:created xsi:type="dcterms:W3CDTF">2020-03-23T13:38:05Z</dcterms:created>
  <dcterms:modified xsi:type="dcterms:W3CDTF">2020-04-28T22:44:00Z</dcterms:modified>
</cp:coreProperties>
</file>